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x="18288000" cy="10287000"/>
  <p:notesSz cx="6858000" cy="9144000"/>
  <p:embeddedFontLst>
    <p:embeddedFont>
      <p:font typeface="Blanka" charset="1" panose="00000000000000000000"/>
      <p:regular r:id="rId46"/>
    </p:embeddedFont>
    <p:embeddedFont>
      <p:font typeface="Farro" charset="1" panose="00000500000000000000"/>
      <p:regular r:id="rId47"/>
    </p:embeddedFont>
    <p:embeddedFont>
      <p:font typeface="Farro Bold" charset="1" panose="00000800000000000000"/>
      <p:regular r:id="rId48"/>
    </p:embeddedFont>
    <p:embeddedFont>
      <p:font typeface="HK Modular" charset="1" panose="00000800000000000000"/>
      <p:regular r:id="rId49"/>
    </p:embeddedFont>
    <p:embeddedFont>
      <p:font typeface="Arimo" charset="1" panose="020B0604020202020204"/>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12" Target="../media/image25.png" Type="http://schemas.openxmlformats.org/officeDocument/2006/relationships/image"/><Relationship Id="rId13" Target="../media/image26.svg" Type="http://schemas.openxmlformats.org/officeDocument/2006/relationships/image"/><Relationship Id="rId14" Target="../media/image27.png" Type="http://schemas.openxmlformats.org/officeDocument/2006/relationships/image"/><Relationship Id="rId2" Target="../media/image6.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0.pn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31.jpe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37.jpe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png" Type="http://schemas.openxmlformats.org/officeDocument/2006/relationships/image"/><Relationship Id="rId11" Target="../media/image46.png" Type="http://schemas.openxmlformats.org/officeDocument/2006/relationships/image"/><Relationship Id="rId2" Target="../media/image6.jpeg" Type="http://schemas.openxmlformats.org/officeDocument/2006/relationships/image"/><Relationship Id="rId3" Target="../media/image40.jpeg" Type="http://schemas.openxmlformats.org/officeDocument/2006/relationships/image"/><Relationship Id="rId4" Target="../media/image41.png" Type="http://schemas.openxmlformats.org/officeDocument/2006/relationships/image"/><Relationship Id="rId5" Target="../media/image42.pn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43.png" Type="http://schemas.openxmlformats.org/officeDocument/2006/relationships/image"/><Relationship Id="rId9" Target="../media/image4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7.jpeg" Type="http://schemas.openxmlformats.org/officeDocument/2006/relationships/image"/><Relationship Id="rId4" Target="../media/image48.pn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3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5.png" Type="http://schemas.openxmlformats.org/officeDocument/2006/relationships/image"/><Relationship Id="rId4" Target="../media/image49.png" Type="http://schemas.openxmlformats.org/officeDocument/2006/relationships/image"/><Relationship Id="rId5" Target="../media/image50.png" Type="http://schemas.openxmlformats.org/officeDocument/2006/relationships/image"/><Relationship Id="rId6" Target="../media/image51.png" Type="http://schemas.openxmlformats.org/officeDocument/2006/relationships/image"/><Relationship Id="rId7" Target="../media/image52.png" Type="http://schemas.openxmlformats.org/officeDocument/2006/relationships/image"/><Relationship Id="rId8" Target="../media/image30.png" Type="http://schemas.openxmlformats.org/officeDocument/2006/relationships/image"/><Relationship Id="rId9" Target="../media/image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png" Type="http://schemas.openxmlformats.org/officeDocument/2006/relationships/image"/><Relationship Id="rId4" Target="../media/image55.png" Type="http://schemas.openxmlformats.org/officeDocument/2006/relationships/image"/><Relationship Id="rId5" Target="../media/image56.png" Type="http://schemas.openxmlformats.org/officeDocument/2006/relationships/image"/><Relationship Id="rId6" Target="../media/image57.png" Type="http://schemas.openxmlformats.org/officeDocument/2006/relationships/image"/><Relationship Id="rId7" Target="../media/image58.png" Type="http://schemas.openxmlformats.org/officeDocument/2006/relationships/image"/><Relationship Id="rId8" Target="../media/image41.png" Type="http://schemas.openxmlformats.org/officeDocument/2006/relationships/image"/><Relationship Id="rId9" Target="../media/image5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60.png" Type="http://schemas.openxmlformats.org/officeDocument/2006/relationships/image"/><Relationship Id="rId4" Target="../media/image3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53.png" Type="http://schemas.openxmlformats.org/officeDocument/2006/relationships/image"/><Relationship Id="rId4" Target="../media/image41.png" Type="http://schemas.openxmlformats.org/officeDocument/2006/relationships/image"/><Relationship Id="rId5" Target="../media/image56.png" Type="http://schemas.openxmlformats.org/officeDocument/2006/relationships/image"/><Relationship Id="rId6" Target="../media/image54.png" Type="http://schemas.openxmlformats.org/officeDocument/2006/relationships/image"/><Relationship Id="rId7" Target="../media/image55.png" Type="http://schemas.openxmlformats.org/officeDocument/2006/relationships/image"/><Relationship Id="rId8" Target="../media/image58.png" Type="http://schemas.openxmlformats.org/officeDocument/2006/relationships/image"/><Relationship Id="rId9" Target="../media/image59.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29.png" Type="http://schemas.openxmlformats.org/officeDocument/2006/relationships/image"/><Relationship Id="rId4" Target="../media/image49.png" Type="http://schemas.openxmlformats.org/officeDocument/2006/relationships/image"/><Relationship Id="rId5" Target="../media/image30.png" Type="http://schemas.openxmlformats.org/officeDocument/2006/relationships/image"/><Relationship Id="rId6" Target="../media/image50.png" Type="http://schemas.openxmlformats.org/officeDocument/2006/relationships/image"/><Relationship Id="rId7" Target="../media/image51.png" Type="http://schemas.openxmlformats.org/officeDocument/2006/relationships/image"/><Relationship Id="rId8" Target="../media/image5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61.png" Type="http://schemas.openxmlformats.org/officeDocument/2006/relationships/image"/><Relationship Id="rId4" Target="../media/image62.png" Type="http://schemas.openxmlformats.org/officeDocument/2006/relationships/image"/><Relationship Id="rId5" Target="../media/image63.png" Type="http://schemas.openxmlformats.org/officeDocument/2006/relationships/image"/><Relationship Id="rId6" Target="../media/image64.png" Type="http://schemas.openxmlformats.org/officeDocument/2006/relationships/image"/><Relationship Id="rId7" Target="../media/image6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6.png" Type="http://schemas.openxmlformats.org/officeDocument/2006/relationships/image"/><Relationship Id="rId4" Target="../media/image66.png" Type="http://schemas.openxmlformats.org/officeDocument/2006/relationships/image"/><Relationship Id="rId5" Target="../media/image67.png" Type="http://schemas.openxmlformats.org/officeDocument/2006/relationships/image"/><Relationship Id="rId6" Target="../media/image45.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68.png" Type="http://schemas.openxmlformats.org/officeDocument/2006/relationships/image"/><Relationship Id="rId4" Target="../media/image43.png" Type="http://schemas.openxmlformats.org/officeDocument/2006/relationships/image"/><Relationship Id="rId5" Target="../media/image4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69.png" Type="http://schemas.openxmlformats.org/officeDocument/2006/relationships/image"/><Relationship Id="rId4" Target="../media/image70.png" Type="http://schemas.openxmlformats.org/officeDocument/2006/relationships/image"/><Relationship Id="rId5" Target="../media/image71.png" Type="http://schemas.openxmlformats.org/officeDocument/2006/relationships/image"/><Relationship Id="rId6" Target="../media/image72.png" Type="http://schemas.openxmlformats.org/officeDocument/2006/relationships/image"/><Relationship Id="rId7" Target="../media/image73.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4.png" Type="http://schemas.openxmlformats.org/officeDocument/2006/relationships/image"/><Relationship Id="rId4" Target="../media/image75.svg" Type="http://schemas.openxmlformats.org/officeDocument/2006/relationships/image"/><Relationship Id="rId5" Target="../media/image76.png" Type="http://schemas.openxmlformats.org/officeDocument/2006/relationships/image"/><Relationship Id="rId6" Target="../media/image77.png" Type="http://schemas.openxmlformats.org/officeDocument/2006/relationships/image"/><Relationship Id="rId7" Target="../media/image78.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9.png" Type="http://schemas.openxmlformats.org/officeDocument/2006/relationships/image"/><Relationship Id="rId4" Target="../media/image80.png" Type="http://schemas.openxmlformats.org/officeDocument/2006/relationships/image"/><Relationship Id="rId5" Target="../media/image81.png" Type="http://schemas.openxmlformats.org/officeDocument/2006/relationships/image"/><Relationship Id="rId6" Target="../media/image82.png" Type="http://schemas.openxmlformats.org/officeDocument/2006/relationships/image"/><Relationship Id="rId7" Target="../media/image83.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84.png" Type="http://schemas.openxmlformats.org/officeDocument/2006/relationships/image"/><Relationship Id="rId4" Target="../media/image85.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86.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87.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88.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89.png" Type="http://schemas.openxmlformats.org/officeDocument/2006/relationships/image"/><Relationship Id="rId4" Target="../media/image90.png" Type="http://schemas.openxmlformats.org/officeDocument/2006/relationships/image"/><Relationship Id="rId5" Target="../media/image91.png" Type="http://schemas.openxmlformats.org/officeDocument/2006/relationships/image"/><Relationship Id="rId6" Target="../media/image92.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93.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94.jpe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95.jpe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96.jpeg" Type="http://schemas.openxmlformats.org/officeDocument/2006/relationships/image"/><Relationship Id="rId4" Target="../media/image97.jpe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https://fr.pinterest.com/pin/851672979553394463/" TargetMode="External" Type="http://schemas.openxmlformats.org/officeDocument/2006/relationships/hyperlink"/></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15.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D9D9D9"/>
        </a:solidFill>
      </p:bgPr>
    </p:bg>
    <p:spTree>
      <p:nvGrpSpPr>
        <p:cNvPr id="1" name=""/>
        <p:cNvGrpSpPr/>
        <p:nvPr/>
      </p:nvGrpSpPr>
      <p:grpSpPr>
        <a:xfrm>
          <a:off x="0" y="0"/>
          <a:ext cx="0" cy="0"/>
          <a:chOff x="0" y="0"/>
          <a:chExt cx="0" cy="0"/>
        </a:xfrm>
      </p:grpSpPr>
      <p:sp>
        <p:nvSpPr>
          <p:cNvPr name="Freeform 2" id="2"/>
          <p:cNvSpPr/>
          <p:nvPr/>
        </p:nvSpPr>
        <p:spPr>
          <a:xfrm flipH="false" flipV="false" rot="0">
            <a:off x="2286140" y="12678"/>
            <a:ext cx="13715721" cy="10274322"/>
          </a:xfrm>
          <a:custGeom>
            <a:avLst/>
            <a:gdLst/>
            <a:ahLst/>
            <a:cxnLst/>
            <a:rect r="r" b="b" t="t" l="l"/>
            <a:pathLst>
              <a:path h="10274322" w="13715721">
                <a:moveTo>
                  <a:pt x="0" y="0"/>
                </a:moveTo>
                <a:lnTo>
                  <a:pt x="13715720" y="0"/>
                </a:lnTo>
                <a:lnTo>
                  <a:pt x="13715720" y="10274322"/>
                </a:lnTo>
                <a:lnTo>
                  <a:pt x="0" y="102743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032054" y="2442709"/>
            <a:ext cx="10223891" cy="3841425"/>
          </a:xfrm>
          <a:prstGeom prst="rect">
            <a:avLst/>
          </a:prstGeom>
        </p:spPr>
        <p:txBody>
          <a:bodyPr anchor="t" rtlCol="false" tIns="0" lIns="0" bIns="0" rIns="0">
            <a:spAutoFit/>
          </a:bodyPr>
          <a:lstStyle/>
          <a:p>
            <a:pPr algn="ctr" marL="0" indent="0" lvl="0">
              <a:lnSpc>
                <a:spcPts val="31376"/>
              </a:lnSpc>
              <a:spcBef>
                <a:spcPct val="0"/>
              </a:spcBef>
            </a:pPr>
            <a:r>
              <a:rPr lang="en-US" sz="22411">
                <a:solidFill>
                  <a:srgbClr val="3D455C"/>
                </a:solidFill>
                <a:latin typeface="Blanka"/>
                <a:ea typeface="Blanka"/>
                <a:cs typeface="Blanka"/>
                <a:sym typeface="Blanka"/>
              </a:rPr>
              <a:t>IK</a:t>
            </a:r>
            <a:r>
              <a:rPr lang="en-US" sz="22411" strike="noStrike" u="none">
                <a:solidFill>
                  <a:srgbClr val="3D455C"/>
                </a:solidFill>
                <a:latin typeface="Blanka"/>
                <a:ea typeface="Blanka"/>
                <a:cs typeface="Blanka"/>
                <a:sym typeface="Blanka"/>
              </a:rPr>
              <a:t>AROS</a:t>
            </a:r>
          </a:p>
        </p:txBody>
      </p:sp>
      <p:sp>
        <p:nvSpPr>
          <p:cNvPr name="Freeform 4" id="4"/>
          <p:cNvSpPr/>
          <p:nvPr/>
        </p:nvSpPr>
        <p:spPr>
          <a:xfrm flipH="false" flipV="false" rot="5400000">
            <a:off x="-2628900" y="5750863"/>
            <a:ext cx="7315200" cy="1556143"/>
          </a:xfrm>
          <a:custGeom>
            <a:avLst/>
            <a:gdLst/>
            <a:ahLst/>
            <a:cxnLst/>
            <a:rect r="r" b="b" t="t" l="l"/>
            <a:pathLst>
              <a:path h="1556143" w="7315200">
                <a:moveTo>
                  <a:pt x="0" y="0"/>
                </a:moveTo>
                <a:lnTo>
                  <a:pt x="7315200" y="0"/>
                </a:lnTo>
                <a:lnTo>
                  <a:pt x="7315200" y="1556142"/>
                </a:lnTo>
                <a:lnTo>
                  <a:pt x="0" y="15561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400000">
            <a:off x="13598582" y="2879529"/>
            <a:ext cx="7315200" cy="1556143"/>
          </a:xfrm>
          <a:custGeom>
            <a:avLst/>
            <a:gdLst/>
            <a:ahLst/>
            <a:cxnLst/>
            <a:rect r="r" b="b" t="t" l="l"/>
            <a:pathLst>
              <a:path h="1556143" w="7315200">
                <a:moveTo>
                  <a:pt x="0" y="0"/>
                </a:moveTo>
                <a:lnTo>
                  <a:pt x="7315200" y="0"/>
                </a:lnTo>
                <a:lnTo>
                  <a:pt x="7315200" y="1556142"/>
                </a:lnTo>
                <a:lnTo>
                  <a:pt x="0" y="15561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8950314" y="6023940"/>
            <a:ext cx="5559345" cy="463238"/>
          </a:xfrm>
          <a:prstGeom prst="rect">
            <a:avLst/>
          </a:prstGeom>
        </p:spPr>
        <p:txBody>
          <a:bodyPr anchor="t" rtlCol="false" tIns="0" lIns="0" bIns="0" rIns="0">
            <a:spAutoFit/>
          </a:bodyPr>
          <a:lstStyle/>
          <a:p>
            <a:pPr algn="ctr">
              <a:lnSpc>
                <a:spcPts val="3746"/>
              </a:lnSpc>
            </a:pPr>
            <a:r>
              <a:rPr lang="en-US" sz="2675">
                <a:solidFill>
                  <a:srgbClr val="3D455C"/>
                </a:solidFill>
                <a:latin typeface="Blanka"/>
                <a:ea typeface="Blanka"/>
                <a:cs typeface="Blanka"/>
                <a:sym typeface="Blanka"/>
              </a:rPr>
              <a:t>THE SAVIOUR OF SEVEN LANDS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547715" y="1764892"/>
            <a:ext cx="14339566" cy="7892770"/>
            <a:chOff x="0" y="0"/>
            <a:chExt cx="19119422" cy="10523694"/>
          </a:xfrm>
        </p:grpSpPr>
        <p:sp>
          <p:nvSpPr>
            <p:cNvPr name="Freeform 4" id="4"/>
            <p:cNvSpPr/>
            <p:nvPr/>
          </p:nvSpPr>
          <p:spPr>
            <a:xfrm flipH="false" flipV="false" rot="0">
              <a:off x="5583671" y="3953290"/>
              <a:ext cx="621744" cy="621744"/>
            </a:xfrm>
            <a:custGeom>
              <a:avLst/>
              <a:gdLst/>
              <a:ahLst/>
              <a:cxnLst/>
              <a:rect r="r" b="b" t="t" l="l"/>
              <a:pathLst>
                <a:path h="621744" w="621744">
                  <a:moveTo>
                    <a:pt x="0" y="0"/>
                  </a:moveTo>
                  <a:lnTo>
                    <a:pt x="621744" y="0"/>
                  </a:lnTo>
                  <a:lnTo>
                    <a:pt x="621744" y="621745"/>
                  </a:lnTo>
                  <a:lnTo>
                    <a:pt x="0" y="621745"/>
                  </a:lnTo>
                  <a:lnTo>
                    <a:pt x="0" y="0"/>
                  </a:lnTo>
                  <a:close/>
                </a:path>
              </a:pathLst>
            </a:custGeom>
            <a:blipFill>
              <a:blip r:embed="rId3">
                <a:alphaModFix amt="78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205415" y="6007261"/>
              <a:ext cx="489712" cy="489712"/>
            </a:xfrm>
            <a:custGeom>
              <a:avLst/>
              <a:gdLst/>
              <a:ahLst/>
              <a:cxnLst/>
              <a:rect r="r" b="b" t="t" l="l"/>
              <a:pathLst>
                <a:path h="489712" w="489712">
                  <a:moveTo>
                    <a:pt x="0" y="0"/>
                  </a:moveTo>
                  <a:lnTo>
                    <a:pt x="489712" y="0"/>
                  </a:lnTo>
                  <a:lnTo>
                    <a:pt x="489712" y="489712"/>
                  </a:lnTo>
                  <a:lnTo>
                    <a:pt x="0" y="489712"/>
                  </a:lnTo>
                  <a:lnTo>
                    <a:pt x="0" y="0"/>
                  </a:lnTo>
                  <a:close/>
                </a:path>
              </a:pathLst>
            </a:custGeom>
            <a:blipFill>
              <a:blip r:embed="rId5">
                <a:alphaModFix amt="75000"/>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3674240" y="5064747"/>
              <a:ext cx="489712" cy="489712"/>
            </a:xfrm>
            <a:custGeom>
              <a:avLst/>
              <a:gdLst/>
              <a:ahLst/>
              <a:cxnLst/>
              <a:rect r="r" b="b" t="t" l="l"/>
              <a:pathLst>
                <a:path h="489712" w="489712">
                  <a:moveTo>
                    <a:pt x="0" y="0"/>
                  </a:moveTo>
                  <a:lnTo>
                    <a:pt x="489712" y="0"/>
                  </a:lnTo>
                  <a:lnTo>
                    <a:pt x="489712" y="489711"/>
                  </a:lnTo>
                  <a:lnTo>
                    <a:pt x="0" y="489711"/>
                  </a:lnTo>
                  <a:lnTo>
                    <a:pt x="0" y="0"/>
                  </a:lnTo>
                  <a:close/>
                </a:path>
              </a:pathLst>
            </a:custGeom>
            <a:blipFill>
              <a:blip r:embed="rId5">
                <a:alphaModFix amt="75000"/>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2758892" y="3408516"/>
              <a:ext cx="489712" cy="489712"/>
            </a:xfrm>
            <a:custGeom>
              <a:avLst/>
              <a:gdLst/>
              <a:ahLst/>
              <a:cxnLst/>
              <a:rect r="r" b="b" t="t" l="l"/>
              <a:pathLst>
                <a:path h="489712" w="489712">
                  <a:moveTo>
                    <a:pt x="0" y="0"/>
                  </a:moveTo>
                  <a:lnTo>
                    <a:pt x="489712" y="0"/>
                  </a:lnTo>
                  <a:lnTo>
                    <a:pt x="489712" y="489712"/>
                  </a:lnTo>
                  <a:lnTo>
                    <a:pt x="0" y="489712"/>
                  </a:lnTo>
                  <a:lnTo>
                    <a:pt x="0" y="0"/>
                  </a:lnTo>
                  <a:close/>
                </a:path>
              </a:pathLst>
            </a:custGeom>
            <a:blipFill>
              <a:blip r:embed="rId5">
                <a:alphaModFix amt="75000"/>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3340664" y="784214"/>
              <a:ext cx="489712" cy="489712"/>
            </a:xfrm>
            <a:custGeom>
              <a:avLst/>
              <a:gdLst/>
              <a:ahLst/>
              <a:cxnLst/>
              <a:rect r="r" b="b" t="t" l="l"/>
              <a:pathLst>
                <a:path h="489712" w="489712">
                  <a:moveTo>
                    <a:pt x="0" y="0"/>
                  </a:moveTo>
                  <a:lnTo>
                    <a:pt x="489712" y="0"/>
                  </a:lnTo>
                  <a:lnTo>
                    <a:pt x="489712" y="489711"/>
                  </a:lnTo>
                  <a:lnTo>
                    <a:pt x="0" y="489711"/>
                  </a:lnTo>
                  <a:lnTo>
                    <a:pt x="0" y="0"/>
                  </a:lnTo>
                  <a:close/>
                </a:path>
              </a:pathLst>
            </a:custGeom>
            <a:blipFill>
              <a:blip r:embed="rId5">
                <a:alphaModFix amt="75000"/>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0" y="367956"/>
              <a:ext cx="19075026" cy="10155738"/>
            </a:xfrm>
            <a:custGeom>
              <a:avLst/>
              <a:gdLst/>
              <a:ahLst/>
              <a:cxnLst/>
              <a:rect r="r" b="b" t="t" l="l"/>
              <a:pathLst>
                <a:path h="10155738" w="19075026">
                  <a:moveTo>
                    <a:pt x="0" y="0"/>
                  </a:moveTo>
                  <a:lnTo>
                    <a:pt x="19075026" y="0"/>
                  </a:lnTo>
                  <a:lnTo>
                    <a:pt x="19075026" y="10155738"/>
                  </a:lnTo>
                  <a:lnTo>
                    <a:pt x="0" y="10155738"/>
                  </a:lnTo>
                  <a:lnTo>
                    <a:pt x="0" y="0"/>
                  </a:lnTo>
                  <a:close/>
                </a:path>
              </a:pathLst>
            </a:custGeom>
            <a:blipFill>
              <a:blip r:embed="rId7"/>
              <a:stretch>
                <a:fillRect l="0" t="-2658" r="0" b="-2658"/>
              </a:stretch>
            </a:blipFill>
          </p:spPr>
        </p:sp>
        <p:sp>
          <p:nvSpPr>
            <p:cNvPr name="Freeform 10" id="10"/>
            <p:cNvSpPr/>
            <p:nvPr/>
          </p:nvSpPr>
          <p:spPr>
            <a:xfrm flipH="false" flipV="false" rot="0">
              <a:off x="8538475" y="7227707"/>
              <a:ext cx="655323" cy="979424"/>
            </a:xfrm>
            <a:custGeom>
              <a:avLst/>
              <a:gdLst/>
              <a:ahLst/>
              <a:cxnLst/>
              <a:rect r="r" b="b" t="t" l="l"/>
              <a:pathLst>
                <a:path h="979424" w="655323">
                  <a:moveTo>
                    <a:pt x="0" y="0"/>
                  </a:moveTo>
                  <a:lnTo>
                    <a:pt x="655324" y="0"/>
                  </a:lnTo>
                  <a:lnTo>
                    <a:pt x="655324" y="979424"/>
                  </a:lnTo>
                  <a:lnTo>
                    <a:pt x="0" y="9794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10069835" y="4085323"/>
              <a:ext cx="655323" cy="979424"/>
            </a:xfrm>
            <a:custGeom>
              <a:avLst/>
              <a:gdLst/>
              <a:ahLst/>
              <a:cxnLst/>
              <a:rect r="r" b="b" t="t" l="l"/>
              <a:pathLst>
                <a:path h="979424" w="655323">
                  <a:moveTo>
                    <a:pt x="0" y="0"/>
                  </a:moveTo>
                  <a:lnTo>
                    <a:pt x="655324" y="0"/>
                  </a:lnTo>
                  <a:lnTo>
                    <a:pt x="655324" y="979424"/>
                  </a:lnTo>
                  <a:lnTo>
                    <a:pt x="0" y="9794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5289998" y="2002320"/>
              <a:ext cx="652759" cy="975590"/>
            </a:xfrm>
            <a:custGeom>
              <a:avLst/>
              <a:gdLst/>
              <a:ahLst/>
              <a:cxnLst/>
              <a:rect r="r" b="b" t="t" l="l"/>
              <a:pathLst>
                <a:path h="975590" w="652759">
                  <a:moveTo>
                    <a:pt x="0" y="0"/>
                  </a:moveTo>
                  <a:lnTo>
                    <a:pt x="652759" y="0"/>
                  </a:lnTo>
                  <a:lnTo>
                    <a:pt x="652759" y="975591"/>
                  </a:lnTo>
                  <a:lnTo>
                    <a:pt x="0" y="97559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10725159" y="7544132"/>
              <a:ext cx="652759" cy="975590"/>
            </a:xfrm>
            <a:custGeom>
              <a:avLst/>
              <a:gdLst/>
              <a:ahLst/>
              <a:cxnLst/>
              <a:rect r="r" b="b" t="t" l="l"/>
              <a:pathLst>
                <a:path h="975590" w="652759">
                  <a:moveTo>
                    <a:pt x="0" y="0"/>
                  </a:moveTo>
                  <a:lnTo>
                    <a:pt x="652758" y="0"/>
                  </a:lnTo>
                  <a:lnTo>
                    <a:pt x="652758" y="975590"/>
                  </a:lnTo>
                  <a:lnTo>
                    <a:pt x="0" y="97559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0">
              <a:off x="7768655" y="2167561"/>
              <a:ext cx="2227068" cy="810350"/>
            </a:xfrm>
            <a:prstGeom prst="rect">
              <a:avLst/>
            </a:prstGeom>
          </p:spPr>
          <p:txBody>
            <a:bodyPr anchor="t" rtlCol="false" tIns="0" lIns="0" bIns="0" rIns="0">
              <a:spAutoFit/>
            </a:bodyPr>
            <a:lstStyle/>
            <a:p>
              <a:pPr algn="l" marL="0" indent="0" lvl="0">
                <a:lnSpc>
                  <a:spcPts val="2503"/>
                </a:lnSpc>
                <a:spcBef>
                  <a:spcPct val="0"/>
                </a:spcBef>
              </a:pPr>
              <a:r>
                <a:rPr lang="en-US" sz="1762">
                  <a:solidFill>
                    <a:srgbClr val="000000">
                      <a:alpha val="60784"/>
                    </a:srgbClr>
                  </a:solidFill>
                  <a:latin typeface="Blanka"/>
                  <a:ea typeface="Blanka"/>
                  <a:cs typeface="Blanka"/>
                  <a:sym typeface="Blanka"/>
                </a:rPr>
                <a:t>Hispania (Spain)</a:t>
              </a:r>
            </a:p>
          </p:txBody>
        </p:sp>
        <p:sp>
          <p:nvSpPr>
            <p:cNvPr name="Freeform 15" id="15"/>
            <p:cNvSpPr/>
            <p:nvPr/>
          </p:nvSpPr>
          <p:spPr>
            <a:xfrm flipH="false" flipV="false" rot="0">
              <a:off x="9342965" y="2759946"/>
              <a:ext cx="652759" cy="975590"/>
            </a:xfrm>
            <a:custGeom>
              <a:avLst/>
              <a:gdLst/>
              <a:ahLst/>
              <a:cxnLst/>
              <a:rect r="r" b="b" t="t" l="l"/>
              <a:pathLst>
                <a:path h="975590" w="652759">
                  <a:moveTo>
                    <a:pt x="0" y="0"/>
                  </a:moveTo>
                  <a:lnTo>
                    <a:pt x="652759" y="0"/>
                  </a:lnTo>
                  <a:lnTo>
                    <a:pt x="652759" y="975590"/>
                  </a:lnTo>
                  <a:lnTo>
                    <a:pt x="0" y="97559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2758892" y="6741829"/>
              <a:ext cx="652759" cy="975590"/>
            </a:xfrm>
            <a:custGeom>
              <a:avLst/>
              <a:gdLst/>
              <a:ahLst/>
              <a:cxnLst/>
              <a:rect r="r" b="b" t="t" l="l"/>
              <a:pathLst>
                <a:path h="975590" w="652759">
                  <a:moveTo>
                    <a:pt x="0" y="0"/>
                  </a:moveTo>
                  <a:lnTo>
                    <a:pt x="652759" y="0"/>
                  </a:lnTo>
                  <a:lnTo>
                    <a:pt x="652759" y="975590"/>
                  </a:lnTo>
                  <a:lnTo>
                    <a:pt x="0" y="97559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6812518" y="6741829"/>
              <a:ext cx="652759" cy="975590"/>
            </a:xfrm>
            <a:custGeom>
              <a:avLst/>
              <a:gdLst/>
              <a:ahLst/>
              <a:cxnLst/>
              <a:rect r="r" b="b" t="t" l="l"/>
              <a:pathLst>
                <a:path h="975590" w="652759">
                  <a:moveTo>
                    <a:pt x="0" y="0"/>
                  </a:moveTo>
                  <a:lnTo>
                    <a:pt x="652759" y="0"/>
                  </a:lnTo>
                  <a:lnTo>
                    <a:pt x="652759" y="975590"/>
                  </a:lnTo>
                  <a:lnTo>
                    <a:pt x="0" y="97559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0">
              <a:off x="15208428" y="4192973"/>
              <a:ext cx="655323" cy="979424"/>
            </a:xfrm>
            <a:custGeom>
              <a:avLst/>
              <a:gdLst/>
              <a:ahLst/>
              <a:cxnLst/>
              <a:rect r="r" b="b" t="t" l="l"/>
              <a:pathLst>
                <a:path h="979424" w="655323">
                  <a:moveTo>
                    <a:pt x="0" y="0"/>
                  </a:moveTo>
                  <a:lnTo>
                    <a:pt x="655323" y="0"/>
                  </a:lnTo>
                  <a:lnTo>
                    <a:pt x="655323" y="979424"/>
                  </a:lnTo>
                  <a:lnTo>
                    <a:pt x="0" y="9794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0">
              <a:off x="13413507" y="2756113"/>
              <a:ext cx="655323" cy="979424"/>
            </a:xfrm>
            <a:custGeom>
              <a:avLst/>
              <a:gdLst/>
              <a:ahLst/>
              <a:cxnLst/>
              <a:rect r="r" b="b" t="t" l="l"/>
              <a:pathLst>
                <a:path h="979424" w="655323">
                  <a:moveTo>
                    <a:pt x="0" y="0"/>
                  </a:moveTo>
                  <a:lnTo>
                    <a:pt x="655323" y="0"/>
                  </a:lnTo>
                  <a:lnTo>
                    <a:pt x="655323" y="979423"/>
                  </a:lnTo>
                  <a:lnTo>
                    <a:pt x="0" y="97942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0" id="20"/>
            <p:cNvSpPr txBox="true"/>
            <p:nvPr/>
          </p:nvSpPr>
          <p:spPr>
            <a:xfrm rot="0">
              <a:off x="4163952" y="4622455"/>
              <a:ext cx="2041463" cy="836959"/>
            </a:xfrm>
            <a:prstGeom prst="rect">
              <a:avLst/>
            </a:prstGeom>
          </p:spPr>
          <p:txBody>
            <a:bodyPr anchor="t" rtlCol="false" tIns="0" lIns="0" bIns="0" rIns="0">
              <a:spAutoFit/>
            </a:bodyPr>
            <a:lstStyle/>
            <a:p>
              <a:pPr algn="l" marL="0" indent="0" lvl="0">
                <a:lnSpc>
                  <a:spcPts val="2532"/>
                </a:lnSpc>
                <a:spcBef>
                  <a:spcPct val="0"/>
                </a:spcBef>
              </a:pPr>
              <a:r>
                <a:rPr lang="en-US" sz="1783">
                  <a:solidFill>
                    <a:srgbClr val="000000">
                      <a:alpha val="60784"/>
                    </a:srgbClr>
                  </a:solidFill>
                  <a:latin typeface="Blanka"/>
                  <a:ea typeface="Blanka"/>
                  <a:cs typeface="Blanka"/>
                  <a:sym typeface="Blanka"/>
                </a:rPr>
                <a:t>Hellas (greece)</a:t>
              </a:r>
            </a:p>
          </p:txBody>
        </p:sp>
        <p:sp>
          <p:nvSpPr>
            <p:cNvPr name="TextBox 21" id="21"/>
            <p:cNvSpPr txBox="true"/>
            <p:nvPr/>
          </p:nvSpPr>
          <p:spPr>
            <a:xfrm rot="0">
              <a:off x="1808253" y="1573333"/>
              <a:ext cx="2551472" cy="810350"/>
            </a:xfrm>
            <a:prstGeom prst="rect">
              <a:avLst/>
            </a:prstGeom>
          </p:spPr>
          <p:txBody>
            <a:bodyPr anchor="t" rtlCol="false" tIns="0" lIns="0" bIns="0" rIns="0">
              <a:spAutoFit/>
            </a:bodyPr>
            <a:lstStyle/>
            <a:p>
              <a:pPr algn="l" marL="0" indent="0" lvl="0">
                <a:lnSpc>
                  <a:spcPts val="2503"/>
                </a:lnSpc>
                <a:spcBef>
                  <a:spcPct val="0"/>
                </a:spcBef>
              </a:pPr>
              <a:r>
                <a:rPr lang="en-US" sz="1762">
                  <a:solidFill>
                    <a:srgbClr val="000000">
                      <a:alpha val="60784"/>
                    </a:srgbClr>
                  </a:solidFill>
                  <a:latin typeface="Blanka"/>
                  <a:ea typeface="Blanka"/>
                  <a:cs typeface="Blanka"/>
                  <a:sym typeface="Blanka"/>
                </a:rPr>
                <a:t>Pindorama (Brazil)</a:t>
              </a:r>
            </a:p>
          </p:txBody>
        </p:sp>
        <p:sp>
          <p:nvSpPr>
            <p:cNvPr name="AutoShape 22" id="22"/>
            <p:cNvSpPr/>
            <p:nvPr/>
          </p:nvSpPr>
          <p:spPr>
            <a:xfrm flipV="true">
              <a:off x="3972623" y="4575035"/>
              <a:ext cx="1740278" cy="783664"/>
            </a:xfrm>
            <a:prstGeom prst="line">
              <a:avLst/>
            </a:prstGeom>
            <a:ln cap="flat" w="123141">
              <a:solidFill>
                <a:srgbClr val="000000">
                  <a:alpha val="81961"/>
                </a:srgbClr>
              </a:solidFill>
              <a:prstDash val="sysDot"/>
              <a:headEnd type="none" len="sm" w="sm"/>
              <a:tailEnd type="none" len="sm" w="sm"/>
            </a:ln>
          </p:spPr>
        </p:sp>
        <p:sp>
          <p:nvSpPr>
            <p:cNvPr name="AutoShape 23" id="23"/>
            <p:cNvSpPr/>
            <p:nvPr/>
          </p:nvSpPr>
          <p:spPr>
            <a:xfrm flipH="true" flipV="true">
              <a:off x="5894543" y="4264163"/>
              <a:ext cx="555728" cy="2232810"/>
            </a:xfrm>
            <a:prstGeom prst="line">
              <a:avLst/>
            </a:prstGeom>
            <a:ln cap="flat" w="123141">
              <a:solidFill>
                <a:srgbClr val="000000">
                  <a:alpha val="81961"/>
                </a:srgbClr>
              </a:solidFill>
              <a:prstDash val="sysDot"/>
              <a:headEnd type="none" len="sm" w="sm"/>
              <a:tailEnd type="none" len="sm" w="sm"/>
            </a:ln>
          </p:spPr>
        </p:sp>
        <p:sp>
          <p:nvSpPr>
            <p:cNvPr name="AutoShape 24" id="24"/>
            <p:cNvSpPr/>
            <p:nvPr/>
          </p:nvSpPr>
          <p:spPr>
            <a:xfrm>
              <a:off x="3003748" y="3653372"/>
              <a:ext cx="2890795" cy="610791"/>
            </a:xfrm>
            <a:prstGeom prst="line">
              <a:avLst/>
            </a:prstGeom>
            <a:ln cap="flat" w="123141">
              <a:solidFill>
                <a:srgbClr val="000000">
                  <a:alpha val="81961"/>
                </a:srgbClr>
              </a:solidFill>
              <a:prstDash val="sysDot"/>
              <a:headEnd type="none" len="sm" w="sm"/>
              <a:tailEnd type="none" len="sm" w="sm"/>
            </a:ln>
          </p:spPr>
        </p:sp>
        <p:sp>
          <p:nvSpPr>
            <p:cNvPr name="AutoShape 25" id="25"/>
            <p:cNvSpPr/>
            <p:nvPr/>
          </p:nvSpPr>
          <p:spPr>
            <a:xfrm flipV="true">
              <a:off x="3027113" y="901332"/>
              <a:ext cx="558407" cy="2834205"/>
            </a:xfrm>
            <a:prstGeom prst="line">
              <a:avLst/>
            </a:prstGeom>
            <a:ln cap="flat" w="123141">
              <a:solidFill>
                <a:srgbClr val="000000">
                  <a:alpha val="81961"/>
                </a:srgbClr>
              </a:solidFill>
              <a:prstDash val="sysDot"/>
              <a:headEnd type="none" len="sm" w="sm"/>
              <a:tailEnd type="none" len="sm" w="sm"/>
            </a:ln>
          </p:spPr>
        </p:sp>
        <p:sp>
          <p:nvSpPr>
            <p:cNvPr name="TextBox 26" id="26"/>
            <p:cNvSpPr txBox="true"/>
            <p:nvPr/>
          </p:nvSpPr>
          <p:spPr>
            <a:xfrm rot="0">
              <a:off x="4163952" y="7180082"/>
              <a:ext cx="1575368" cy="851845"/>
            </a:xfrm>
            <a:prstGeom prst="rect">
              <a:avLst/>
            </a:prstGeom>
          </p:spPr>
          <p:txBody>
            <a:bodyPr anchor="t" rtlCol="false" tIns="0" lIns="0" bIns="0" rIns="0">
              <a:spAutoFit/>
            </a:bodyPr>
            <a:lstStyle/>
            <a:p>
              <a:pPr algn="l" marL="0" indent="0" lvl="0">
                <a:lnSpc>
                  <a:spcPts val="2628"/>
                </a:lnSpc>
                <a:spcBef>
                  <a:spcPct val="0"/>
                </a:spcBef>
              </a:pPr>
              <a:r>
                <a:rPr lang="en-US" sz="1851">
                  <a:solidFill>
                    <a:srgbClr val="000000">
                      <a:alpha val="60784"/>
                    </a:srgbClr>
                  </a:solidFill>
                  <a:latin typeface="Blanka"/>
                  <a:ea typeface="Blanka"/>
                  <a:cs typeface="Blanka"/>
                  <a:sym typeface="Blanka"/>
                </a:rPr>
                <a:t>Kemet (Egypt)</a:t>
              </a:r>
            </a:p>
          </p:txBody>
        </p:sp>
        <p:sp>
          <p:nvSpPr>
            <p:cNvPr name="TextBox 27" id="27"/>
            <p:cNvSpPr txBox="true"/>
            <p:nvPr/>
          </p:nvSpPr>
          <p:spPr>
            <a:xfrm rot="0">
              <a:off x="14068830" y="3360891"/>
              <a:ext cx="3095095" cy="406688"/>
            </a:xfrm>
            <a:prstGeom prst="rect">
              <a:avLst/>
            </a:prstGeom>
          </p:spPr>
          <p:txBody>
            <a:bodyPr anchor="t" rtlCol="false" tIns="0" lIns="0" bIns="0" rIns="0">
              <a:spAutoFit/>
            </a:bodyPr>
            <a:lstStyle/>
            <a:p>
              <a:pPr algn="l" marL="0" indent="0" lvl="0">
                <a:lnSpc>
                  <a:spcPts val="2528"/>
                </a:lnSpc>
                <a:spcBef>
                  <a:spcPct val="0"/>
                </a:spcBef>
              </a:pPr>
              <a:r>
                <a:rPr lang="en-US" sz="1780">
                  <a:solidFill>
                    <a:srgbClr val="000000">
                      <a:alpha val="57647"/>
                    </a:srgbClr>
                  </a:solidFill>
                  <a:latin typeface="Blanka"/>
                  <a:ea typeface="Blanka"/>
                  <a:cs typeface="Blanka"/>
                  <a:sym typeface="Blanka"/>
                </a:rPr>
                <a:t>Jambudweep (India)</a:t>
              </a:r>
            </a:p>
          </p:txBody>
        </p:sp>
        <p:sp>
          <p:nvSpPr>
            <p:cNvPr name="TextBox 28" id="28"/>
            <p:cNvSpPr txBox="true"/>
            <p:nvPr/>
          </p:nvSpPr>
          <p:spPr>
            <a:xfrm rot="0">
              <a:off x="7990100" y="5669790"/>
              <a:ext cx="2407397" cy="851845"/>
            </a:xfrm>
            <a:prstGeom prst="rect">
              <a:avLst/>
            </a:prstGeom>
          </p:spPr>
          <p:txBody>
            <a:bodyPr anchor="t" rtlCol="false" tIns="0" lIns="0" bIns="0" rIns="0">
              <a:spAutoFit/>
            </a:bodyPr>
            <a:lstStyle/>
            <a:p>
              <a:pPr algn="l" marL="0" indent="0" lvl="0">
                <a:lnSpc>
                  <a:spcPts val="2628"/>
                </a:lnSpc>
                <a:spcBef>
                  <a:spcPct val="0"/>
                </a:spcBef>
              </a:pPr>
              <a:r>
                <a:rPr lang="en-US" sz="1851">
                  <a:solidFill>
                    <a:srgbClr val="000000">
                      <a:alpha val="60784"/>
                    </a:srgbClr>
                  </a:solidFill>
                  <a:latin typeface="Blanka"/>
                  <a:ea typeface="Blanka"/>
                  <a:cs typeface="Blanka"/>
                  <a:sym typeface="Blanka"/>
                </a:rPr>
                <a:t>Zhongguo (China)</a:t>
              </a:r>
            </a:p>
          </p:txBody>
        </p:sp>
        <p:sp>
          <p:nvSpPr>
            <p:cNvPr name="TextBox 29" id="29"/>
            <p:cNvSpPr txBox="true"/>
            <p:nvPr/>
          </p:nvSpPr>
          <p:spPr>
            <a:xfrm rot="0">
              <a:off x="10955204" y="5411789"/>
              <a:ext cx="1649917" cy="851845"/>
            </a:xfrm>
            <a:prstGeom prst="rect">
              <a:avLst/>
            </a:prstGeom>
          </p:spPr>
          <p:txBody>
            <a:bodyPr anchor="t" rtlCol="false" tIns="0" lIns="0" bIns="0" rIns="0">
              <a:spAutoFit/>
            </a:bodyPr>
            <a:lstStyle/>
            <a:p>
              <a:pPr algn="l" marL="0" indent="0" lvl="0">
                <a:lnSpc>
                  <a:spcPts val="2628"/>
                </a:lnSpc>
                <a:spcBef>
                  <a:spcPct val="0"/>
                </a:spcBef>
              </a:pPr>
              <a:r>
                <a:rPr lang="en-US" sz="1851">
                  <a:solidFill>
                    <a:srgbClr val="000000">
                      <a:alpha val="60784"/>
                    </a:srgbClr>
                  </a:solidFill>
                  <a:latin typeface="Blanka"/>
                  <a:ea typeface="Blanka"/>
                  <a:cs typeface="Blanka"/>
                  <a:sym typeface="Blanka"/>
                </a:rPr>
                <a:t>Wano (Japan)</a:t>
              </a:r>
            </a:p>
          </p:txBody>
        </p:sp>
        <p:sp>
          <p:nvSpPr>
            <p:cNvPr name="TextBox 30" id="30"/>
            <p:cNvSpPr txBox="true"/>
            <p:nvPr/>
          </p:nvSpPr>
          <p:spPr>
            <a:xfrm rot="0">
              <a:off x="15208428" y="7853610"/>
              <a:ext cx="3910994" cy="810350"/>
            </a:xfrm>
            <a:prstGeom prst="rect">
              <a:avLst/>
            </a:prstGeom>
          </p:spPr>
          <p:txBody>
            <a:bodyPr anchor="t" rtlCol="false" tIns="0" lIns="0" bIns="0" rIns="0">
              <a:spAutoFit/>
            </a:bodyPr>
            <a:lstStyle/>
            <a:p>
              <a:pPr algn="l" marL="0" indent="0" lvl="0">
                <a:lnSpc>
                  <a:spcPts val="2503"/>
                </a:lnSpc>
                <a:spcBef>
                  <a:spcPct val="0"/>
                </a:spcBef>
              </a:pPr>
              <a:r>
                <a:rPr lang="en-US" sz="1762">
                  <a:solidFill>
                    <a:srgbClr val="000000">
                      <a:alpha val="61961"/>
                    </a:srgbClr>
                  </a:solidFill>
                  <a:latin typeface="Blanka"/>
                  <a:ea typeface="Blanka"/>
                  <a:cs typeface="Blanka"/>
                  <a:sym typeface="Blanka"/>
                </a:rPr>
                <a:t>Kruvija (Kingdom of Chyronis)</a:t>
              </a:r>
            </a:p>
          </p:txBody>
        </p:sp>
        <p:sp>
          <p:nvSpPr>
            <p:cNvPr name="Freeform 31" id="31"/>
            <p:cNvSpPr/>
            <p:nvPr/>
          </p:nvSpPr>
          <p:spPr>
            <a:xfrm flipH="false" flipV="false" rot="0">
              <a:off x="3248604" y="0"/>
              <a:ext cx="774205" cy="1106007"/>
            </a:xfrm>
            <a:custGeom>
              <a:avLst/>
              <a:gdLst/>
              <a:ahLst/>
              <a:cxnLst/>
              <a:rect r="r" b="b" t="t" l="l"/>
              <a:pathLst>
                <a:path h="1106007" w="774205">
                  <a:moveTo>
                    <a:pt x="0" y="0"/>
                  </a:moveTo>
                  <a:lnTo>
                    <a:pt x="774205" y="0"/>
                  </a:lnTo>
                  <a:lnTo>
                    <a:pt x="774205" y="1106007"/>
                  </a:lnTo>
                  <a:lnTo>
                    <a:pt x="0" y="110600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grpSp>
        <p:nvGrpSpPr>
          <p:cNvPr name="Group 32" id="32"/>
          <p:cNvGrpSpPr/>
          <p:nvPr/>
        </p:nvGrpSpPr>
        <p:grpSpPr>
          <a:xfrm rot="0">
            <a:off x="13502074" y="1918396"/>
            <a:ext cx="4785926" cy="7585762"/>
            <a:chOff x="0" y="0"/>
            <a:chExt cx="6381235" cy="10114349"/>
          </a:xfrm>
        </p:grpSpPr>
        <p:sp>
          <p:nvSpPr>
            <p:cNvPr name="Freeform 33" id="33"/>
            <p:cNvSpPr/>
            <p:nvPr/>
          </p:nvSpPr>
          <p:spPr>
            <a:xfrm flipH="false" flipV="false" rot="0">
              <a:off x="0" y="0"/>
              <a:ext cx="6381235" cy="10114349"/>
            </a:xfrm>
            <a:custGeom>
              <a:avLst/>
              <a:gdLst/>
              <a:ahLst/>
              <a:cxnLst/>
              <a:rect r="r" b="b" t="t" l="l"/>
              <a:pathLst>
                <a:path h="10114349" w="6381235">
                  <a:moveTo>
                    <a:pt x="0" y="0"/>
                  </a:moveTo>
                  <a:lnTo>
                    <a:pt x="6381235" y="0"/>
                  </a:lnTo>
                  <a:lnTo>
                    <a:pt x="6381235" y="10114349"/>
                  </a:lnTo>
                  <a:lnTo>
                    <a:pt x="0" y="1011434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34" id="34"/>
            <p:cNvGrpSpPr/>
            <p:nvPr/>
          </p:nvGrpSpPr>
          <p:grpSpPr>
            <a:xfrm rot="0">
              <a:off x="1194212" y="2311275"/>
              <a:ext cx="4114800" cy="63500"/>
              <a:chOff x="0" y="0"/>
              <a:chExt cx="812800" cy="12543"/>
            </a:xfrm>
          </p:grpSpPr>
          <p:sp>
            <p:nvSpPr>
              <p:cNvPr name="Freeform 35" id="35"/>
              <p:cNvSpPr/>
              <p:nvPr/>
            </p:nvSpPr>
            <p:spPr>
              <a:xfrm flipH="false" flipV="false" rot="0">
                <a:off x="0" y="0"/>
                <a:ext cx="812800" cy="12543"/>
              </a:xfrm>
              <a:custGeom>
                <a:avLst/>
                <a:gdLst/>
                <a:ahLst/>
                <a:cxnLst/>
                <a:rect r="r" b="b" t="t" l="l"/>
                <a:pathLst>
                  <a:path h="12543" w="812800">
                    <a:moveTo>
                      <a:pt x="6272" y="0"/>
                    </a:moveTo>
                    <a:lnTo>
                      <a:pt x="806528" y="0"/>
                    </a:lnTo>
                    <a:cubicBezTo>
                      <a:pt x="808192" y="0"/>
                      <a:pt x="809787" y="661"/>
                      <a:pt x="810963" y="1837"/>
                    </a:cubicBezTo>
                    <a:cubicBezTo>
                      <a:pt x="812139" y="3013"/>
                      <a:pt x="812800" y="4608"/>
                      <a:pt x="812800" y="6272"/>
                    </a:cubicBezTo>
                    <a:lnTo>
                      <a:pt x="812800" y="6272"/>
                    </a:lnTo>
                    <a:cubicBezTo>
                      <a:pt x="812800" y="7935"/>
                      <a:pt x="812139" y="9530"/>
                      <a:pt x="810963" y="10706"/>
                    </a:cubicBezTo>
                    <a:cubicBezTo>
                      <a:pt x="809787" y="11882"/>
                      <a:pt x="808192" y="12543"/>
                      <a:pt x="806528"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6C4D30"/>
              </a:solidFill>
            </p:spPr>
          </p:sp>
          <p:sp>
            <p:nvSpPr>
              <p:cNvPr name="TextBox 36" id="36"/>
              <p:cNvSpPr txBox="true"/>
              <p:nvPr/>
            </p:nvSpPr>
            <p:spPr>
              <a:xfrm>
                <a:off x="0" y="-47625"/>
                <a:ext cx="812800" cy="60168"/>
              </a:xfrm>
              <a:prstGeom prst="rect">
                <a:avLst/>
              </a:prstGeom>
            </p:spPr>
            <p:txBody>
              <a:bodyPr anchor="ctr" rtlCol="false" tIns="50800" lIns="50800" bIns="50800" rIns="50800"/>
              <a:lstStyle/>
              <a:p>
                <a:pPr algn="ctr">
                  <a:lnSpc>
                    <a:spcPts val="2628"/>
                  </a:lnSpc>
                </a:pPr>
              </a:p>
            </p:txBody>
          </p:sp>
        </p:grpSp>
        <p:sp>
          <p:nvSpPr>
            <p:cNvPr name="Freeform 37" id="37"/>
            <p:cNvSpPr/>
            <p:nvPr/>
          </p:nvSpPr>
          <p:spPr>
            <a:xfrm flipH="false" flipV="false" rot="0">
              <a:off x="1194212" y="2501775"/>
              <a:ext cx="3992811" cy="2555399"/>
            </a:xfrm>
            <a:custGeom>
              <a:avLst/>
              <a:gdLst/>
              <a:ahLst/>
              <a:cxnLst/>
              <a:rect r="r" b="b" t="t" l="l"/>
              <a:pathLst>
                <a:path h="2555399" w="3992811">
                  <a:moveTo>
                    <a:pt x="0" y="0"/>
                  </a:moveTo>
                  <a:lnTo>
                    <a:pt x="3992811" y="0"/>
                  </a:lnTo>
                  <a:lnTo>
                    <a:pt x="3992811" y="2555399"/>
                  </a:lnTo>
                  <a:lnTo>
                    <a:pt x="0" y="2555399"/>
                  </a:lnTo>
                  <a:lnTo>
                    <a:pt x="0" y="0"/>
                  </a:lnTo>
                  <a:close/>
                </a:path>
              </a:pathLst>
            </a:custGeom>
            <a:blipFill>
              <a:blip r:embed="rId14"/>
              <a:stretch>
                <a:fillRect l="0" t="0" r="0" b="0"/>
              </a:stretch>
            </a:blipFill>
          </p:spPr>
        </p:sp>
        <p:grpSp>
          <p:nvGrpSpPr>
            <p:cNvPr name="Group 38" id="38"/>
            <p:cNvGrpSpPr/>
            <p:nvPr/>
          </p:nvGrpSpPr>
          <p:grpSpPr>
            <a:xfrm rot="0">
              <a:off x="1755118" y="7917181"/>
              <a:ext cx="2992988" cy="921819"/>
              <a:chOff x="0" y="0"/>
              <a:chExt cx="591208" cy="182088"/>
            </a:xfrm>
          </p:grpSpPr>
          <p:sp>
            <p:nvSpPr>
              <p:cNvPr name="Freeform 39" id="39"/>
              <p:cNvSpPr/>
              <p:nvPr/>
            </p:nvSpPr>
            <p:spPr>
              <a:xfrm flipH="false" flipV="false" rot="0">
                <a:off x="0" y="0"/>
                <a:ext cx="591208" cy="182088"/>
              </a:xfrm>
              <a:custGeom>
                <a:avLst/>
                <a:gdLst/>
                <a:ahLst/>
                <a:cxnLst/>
                <a:rect r="r" b="b" t="t" l="l"/>
                <a:pathLst>
                  <a:path h="182088" w="591208">
                    <a:moveTo>
                      <a:pt x="51734" y="0"/>
                    </a:moveTo>
                    <a:lnTo>
                      <a:pt x="539474" y="0"/>
                    </a:lnTo>
                    <a:cubicBezTo>
                      <a:pt x="553194" y="0"/>
                      <a:pt x="566353" y="5451"/>
                      <a:pt x="576055" y="15152"/>
                    </a:cubicBezTo>
                    <a:cubicBezTo>
                      <a:pt x="585757" y="24854"/>
                      <a:pt x="591208" y="38013"/>
                      <a:pt x="591208" y="51734"/>
                    </a:cubicBezTo>
                    <a:lnTo>
                      <a:pt x="591208" y="130354"/>
                    </a:lnTo>
                    <a:cubicBezTo>
                      <a:pt x="591208" y="158926"/>
                      <a:pt x="568046" y="182088"/>
                      <a:pt x="539474" y="182088"/>
                    </a:cubicBezTo>
                    <a:lnTo>
                      <a:pt x="51734" y="182088"/>
                    </a:lnTo>
                    <a:cubicBezTo>
                      <a:pt x="23162" y="182088"/>
                      <a:pt x="0" y="158926"/>
                      <a:pt x="0" y="130354"/>
                    </a:cubicBezTo>
                    <a:lnTo>
                      <a:pt x="0" y="51734"/>
                    </a:lnTo>
                    <a:cubicBezTo>
                      <a:pt x="0" y="23162"/>
                      <a:pt x="23162" y="0"/>
                      <a:pt x="51734" y="0"/>
                    </a:cubicBezTo>
                    <a:close/>
                  </a:path>
                </a:pathLst>
              </a:custGeom>
              <a:solidFill>
                <a:srgbClr val="D82C33"/>
              </a:solidFill>
            </p:spPr>
          </p:sp>
          <p:sp>
            <p:nvSpPr>
              <p:cNvPr name="TextBox 40" id="40"/>
              <p:cNvSpPr txBox="true"/>
              <p:nvPr/>
            </p:nvSpPr>
            <p:spPr>
              <a:xfrm>
                <a:off x="0" y="-57150"/>
                <a:ext cx="591208" cy="239238"/>
              </a:xfrm>
              <a:prstGeom prst="rect">
                <a:avLst/>
              </a:prstGeom>
            </p:spPr>
            <p:txBody>
              <a:bodyPr anchor="ctr" rtlCol="false" tIns="50800" lIns="50800" bIns="50800" rIns="50800"/>
              <a:lstStyle/>
              <a:p>
                <a:pPr algn="ctr">
                  <a:lnSpc>
                    <a:spcPts val="2800"/>
                  </a:lnSpc>
                </a:pPr>
                <a:r>
                  <a:rPr lang="en-US" sz="2000">
                    <a:solidFill>
                      <a:srgbClr val="141313"/>
                    </a:solidFill>
                    <a:latin typeface="HK Modular"/>
                    <a:ea typeface="HK Modular"/>
                    <a:cs typeface="HK Modular"/>
                    <a:sym typeface="HK Modular"/>
                  </a:rPr>
                  <a:t>Enter</a:t>
                </a:r>
              </a:p>
            </p:txBody>
          </p:sp>
        </p:grpSp>
        <p:sp>
          <p:nvSpPr>
            <p:cNvPr name="TextBox 41" id="41"/>
            <p:cNvSpPr txBox="true"/>
            <p:nvPr/>
          </p:nvSpPr>
          <p:spPr>
            <a:xfrm rot="0">
              <a:off x="2188304" y="1297712"/>
              <a:ext cx="2126615" cy="890058"/>
            </a:xfrm>
            <a:prstGeom prst="rect">
              <a:avLst/>
            </a:prstGeom>
          </p:spPr>
          <p:txBody>
            <a:bodyPr anchor="t" rtlCol="false" tIns="0" lIns="0" bIns="0" rIns="0">
              <a:spAutoFit/>
            </a:bodyPr>
            <a:lstStyle/>
            <a:p>
              <a:pPr algn="ctr">
                <a:lnSpc>
                  <a:spcPts val="5599"/>
                </a:lnSpc>
                <a:spcBef>
                  <a:spcPct val="0"/>
                </a:spcBef>
              </a:pPr>
              <a:r>
                <a:rPr lang="en-US" sz="3999">
                  <a:solidFill>
                    <a:srgbClr val="000000">
                      <a:alpha val="74902"/>
                    </a:srgbClr>
                  </a:solidFill>
                  <a:latin typeface="Blanka"/>
                  <a:ea typeface="Blanka"/>
                  <a:cs typeface="Blanka"/>
                  <a:sym typeface="Blanka"/>
                </a:rPr>
                <a:t>brazil</a:t>
              </a:r>
            </a:p>
          </p:txBody>
        </p:sp>
        <p:sp>
          <p:nvSpPr>
            <p:cNvPr name="TextBox 42" id="42"/>
            <p:cNvSpPr txBox="true"/>
            <p:nvPr/>
          </p:nvSpPr>
          <p:spPr>
            <a:xfrm rot="0">
              <a:off x="1194212" y="5285108"/>
              <a:ext cx="4114800" cy="2466973"/>
            </a:xfrm>
            <a:prstGeom prst="rect">
              <a:avLst/>
            </a:prstGeom>
          </p:spPr>
          <p:txBody>
            <a:bodyPr anchor="t" rtlCol="false" tIns="0" lIns="0" bIns="0" rIns="0">
              <a:spAutoFit/>
            </a:bodyPr>
            <a:lstStyle/>
            <a:p>
              <a:pPr algn="just" marL="0" indent="0" lvl="0">
                <a:lnSpc>
                  <a:spcPts val="2100"/>
                </a:lnSpc>
                <a:spcBef>
                  <a:spcPct val="0"/>
                </a:spcBef>
              </a:pPr>
              <a:r>
                <a:rPr lang="en-US" sz="1500" strike="noStrike" u="none">
                  <a:solidFill>
                    <a:srgbClr val="000000">
                      <a:alpha val="84706"/>
                    </a:srgbClr>
                  </a:solidFill>
                  <a:latin typeface="Farro"/>
                  <a:ea typeface="Farro"/>
                  <a:cs typeface="Farro"/>
                  <a:sym typeface="Farro"/>
                </a:rPr>
                <a:t>A vibrant celebration of samba, costumes, and parades, the Rio Carnival is Brazil's iconic festival, showcasing its rich culture and electrifying energy. Free the city from evil commander of Chyronis.</a:t>
              </a:r>
            </a:p>
          </p:txBody>
        </p:sp>
      </p:grpSp>
      <p:sp>
        <p:nvSpPr>
          <p:cNvPr name="TextBox 43" id="43"/>
          <p:cNvSpPr txBox="true"/>
          <p:nvPr/>
        </p:nvSpPr>
        <p:spPr>
          <a:xfrm rot="0">
            <a:off x="7364312" y="511201"/>
            <a:ext cx="3237757" cy="855637"/>
          </a:xfrm>
          <a:prstGeom prst="rect">
            <a:avLst/>
          </a:prstGeom>
        </p:spPr>
        <p:txBody>
          <a:bodyPr anchor="t" rtlCol="false" tIns="0" lIns="0" bIns="0" rIns="0">
            <a:spAutoFit/>
          </a:bodyPr>
          <a:lstStyle/>
          <a:p>
            <a:pPr algn="ctr">
              <a:lnSpc>
                <a:spcPts val="6994"/>
              </a:lnSpc>
              <a:spcBef>
                <a:spcPct val="0"/>
              </a:spcBef>
            </a:pPr>
            <a:r>
              <a:rPr lang="en-US" sz="4996">
                <a:solidFill>
                  <a:srgbClr val="000000"/>
                </a:solidFill>
                <a:latin typeface="Blanka"/>
                <a:ea typeface="Blanka"/>
                <a:cs typeface="Blanka"/>
                <a:sym typeface="Blanka"/>
              </a:rPr>
              <a:t>pangeana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840132" y="934288"/>
            <a:ext cx="14607736" cy="8216851"/>
          </a:xfrm>
          <a:custGeom>
            <a:avLst/>
            <a:gdLst/>
            <a:ahLst/>
            <a:cxnLst/>
            <a:rect r="r" b="b" t="t" l="l"/>
            <a:pathLst>
              <a:path h="8216851" w="14607736">
                <a:moveTo>
                  <a:pt x="0" y="0"/>
                </a:moveTo>
                <a:lnTo>
                  <a:pt x="14607736" y="0"/>
                </a:lnTo>
                <a:lnTo>
                  <a:pt x="14607736" y="8216852"/>
                </a:lnTo>
                <a:lnTo>
                  <a:pt x="0" y="8216852"/>
                </a:lnTo>
                <a:lnTo>
                  <a:pt x="0" y="0"/>
                </a:lnTo>
                <a:close/>
              </a:path>
            </a:pathLst>
          </a:custGeom>
          <a:blipFill>
            <a:blip r:embed="rId3"/>
            <a:stretch>
              <a:fillRect l="-6249" t="0" r="-6249" b="0"/>
            </a:stretch>
          </a:blipFill>
        </p:spPr>
      </p:sp>
      <p:sp>
        <p:nvSpPr>
          <p:cNvPr name="Freeform 4" id="4"/>
          <p:cNvSpPr/>
          <p:nvPr/>
        </p:nvSpPr>
        <p:spPr>
          <a:xfrm flipH="false" flipV="false" rot="0">
            <a:off x="-1533442" y="2982821"/>
            <a:ext cx="8049811" cy="7499234"/>
          </a:xfrm>
          <a:custGeom>
            <a:avLst/>
            <a:gdLst/>
            <a:ahLst/>
            <a:cxnLst/>
            <a:rect r="r" b="b" t="t" l="l"/>
            <a:pathLst>
              <a:path h="7499234" w="8049811">
                <a:moveTo>
                  <a:pt x="0" y="0"/>
                </a:moveTo>
                <a:lnTo>
                  <a:pt x="8049811" y="0"/>
                </a:lnTo>
                <a:lnTo>
                  <a:pt x="8049811" y="7499234"/>
                </a:lnTo>
                <a:lnTo>
                  <a:pt x="0" y="7499234"/>
                </a:lnTo>
                <a:lnTo>
                  <a:pt x="0" y="0"/>
                </a:lnTo>
                <a:close/>
              </a:path>
            </a:pathLst>
          </a:custGeom>
          <a:blipFill>
            <a:blip r:embed="rId4"/>
            <a:stretch>
              <a:fillRect l="0" t="0" r="0" b="-7341"/>
            </a:stretch>
          </a:blipFill>
        </p:spPr>
      </p:sp>
      <p:sp>
        <p:nvSpPr>
          <p:cNvPr name="Freeform 5" id="5"/>
          <p:cNvSpPr/>
          <p:nvPr/>
        </p:nvSpPr>
        <p:spPr>
          <a:xfrm flipH="false" flipV="false" rot="0">
            <a:off x="12096585" y="2982821"/>
            <a:ext cx="7704729" cy="7704729"/>
          </a:xfrm>
          <a:custGeom>
            <a:avLst/>
            <a:gdLst/>
            <a:ahLst/>
            <a:cxnLst/>
            <a:rect r="r" b="b" t="t" l="l"/>
            <a:pathLst>
              <a:path h="7704729" w="7704729">
                <a:moveTo>
                  <a:pt x="0" y="0"/>
                </a:moveTo>
                <a:lnTo>
                  <a:pt x="7704729" y="0"/>
                </a:lnTo>
                <a:lnTo>
                  <a:pt x="7704729" y="7704729"/>
                </a:lnTo>
                <a:lnTo>
                  <a:pt x="0" y="7704729"/>
                </a:lnTo>
                <a:lnTo>
                  <a:pt x="0" y="0"/>
                </a:lnTo>
                <a:close/>
              </a:path>
            </a:pathLst>
          </a:custGeom>
          <a:blipFill>
            <a:blip r:embed="rId5"/>
            <a:stretch>
              <a:fillRect l="0" t="0" r="0" b="0"/>
            </a:stretch>
          </a:blipFill>
        </p:spPr>
      </p:sp>
      <p:sp>
        <p:nvSpPr>
          <p:cNvPr name="Freeform 6" id="6"/>
          <p:cNvSpPr/>
          <p:nvPr/>
        </p:nvSpPr>
        <p:spPr>
          <a:xfrm flipH="false" flipV="false" rot="5400000">
            <a:off x="1555076" y="-1406440"/>
            <a:ext cx="3838503" cy="6084083"/>
          </a:xfrm>
          <a:custGeom>
            <a:avLst/>
            <a:gdLst/>
            <a:ahLst/>
            <a:cxnLst/>
            <a:rect r="r" b="b" t="t" l="l"/>
            <a:pathLst>
              <a:path h="6084083" w="3838503">
                <a:moveTo>
                  <a:pt x="0" y="0"/>
                </a:moveTo>
                <a:lnTo>
                  <a:pt x="3838503" y="0"/>
                </a:lnTo>
                <a:lnTo>
                  <a:pt x="3838503" y="6084082"/>
                </a:lnTo>
                <a:lnTo>
                  <a:pt x="0" y="60840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412412" y="848563"/>
            <a:ext cx="4123831" cy="1488350"/>
          </a:xfrm>
          <a:prstGeom prst="rect">
            <a:avLst/>
          </a:prstGeom>
        </p:spPr>
        <p:txBody>
          <a:bodyPr anchor="t" rtlCol="false" tIns="0" lIns="0" bIns="0" rIns="0">
            <a:spAutoFit/>
          </a:bodyPr>
          <a:lstStyle/>
          <a:p>
            <a:pPr algn="ctr">
              <a:lnSpc>
                <a:spcPts val="5994"/>
              </a:lnSpc>
            </a:pPr>
            <a:r>
              <a:rPr lang="en-US" sz="4221">
                <a:solidFill>
                  <a:srgbClr val="6C4D30"/>
                </a:solidFill>
                <a:latin typeface="Blanka"/>
                <a:ea typeface="Blanka"/>
                <a:cs typeface="Blanka"/>
                <a:sym typeface="Blanka"/>
              </a:rPr>
              <a:t>explore lands </a:t>
            </a:r>
          </a:p>
          <a:p>
            <a:pPr algn="ctr">
              <a:lnSpc>
                <a:spcPts val="5994"/>
              </a:lnSpc>
              <a:spcBef>
                <a:spcPct val="0"/>
              </a:spcBef>
            </a:pPr>
            <a:r>
              <a:rPr lang="en-US" sz="4221">
                <a:solidFill>
                  <a:srgbClr val="6C4D30"/>
                </a:solidFill>
                <a:latin typeface="Blanka"/>
                <a:ea typeface="Blanka"/>
                <a:cs typeface="Blanka"/>
                <a:sym typeface="Blanka"/>
              </a:rPr>
              <a:t>and cultures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794340" y="1231544"/>
            <a:ext cx="14699320" cy="8229600"/>
          </a:xfrm>
          <a:custGeom>
            <a:avLst/>
            <a:gdLst/>
            <a:ahLst/>
            <a:cxnLst/>
            <a:rect r="r" b="b" t="t" l="l"/>
            <a:pathLst>
              <a:path h="8229600" w="14699320">
                <a:moveTo>
                  <a:pt x="0" y="0"/>
                </a:moveTo>
                <a:lnTo>
                  <a:pt x="14699320" y="0"/>
                </a:lnTo>
                <a:lnTo>
                  <a:pt x="14699320" y="8229600"/>
                </a:lnTo>
                <a:lnTo>
                  <a:pt x="0" y="8229600"/>
                </a:lnTo>
                <a:lnTo>
                  <a:pt x="0" y="0"/>
                </a:lnTo>
                <a:close/>
              </a:path>
            </a:pathLst>
          </a:custGeom>
          <a:blipFill>
            <a:blip r:embed="rId3"/>
            <a:stretch>
              <a:fillRect l="0" t="-9501" r="0" b="-9501"/>
            </a:stretch>
          </a:blipFill>
        </p:spPr>
      </p:sp>
      <p:sp>
        <p:nvSpPr>
          <p:cNvPr name="Freeform 4" id="4"/>
          <p:cNvSpPr/>
          <p:nvPr/>
        </p:nvSpPr>
        <p:spPr>
          <a:xfrm flipH="true" flipV="false" rot="0">
            <a:off x="-572969" y="3728719"/>
            <a:ext cx="7089338" cy="7089338"/>
          </a:xfrm>
          <a:custGeom>
            <a:avLst/>
            <a:gdLst/>
            <a:ahLst/>
            <a:cxnLst/>
            <a:rect r="r" b="b" t="t" l="l"/>
            <a:pathLst>
              <a:path h="7089338" w="7089338">
                <a:moveTo>
                  <a:pt x="7089338" y="0"/>
                </a:moveTo>
                <a:lnTo>
                  <a:pt x="0" y="0"/>
                </a:lnTo>
                <a:lnTo>
                  <a:pt x="0" y="7089338"/>
                </a:lnTo>
                <a:lnTo>
                  <a:pt x="7089338" y="7089338"/>
                </a:lnTo>
                <a:lnTo>
                  <a:pt x="7089338" y="0"/>
                </a:lnTo>
                <a:close/>
              </a:path>
            </a:pathLst>
          </a:custGeom>
          <a:blipFill>
            <a:blip r:embed="rId4"/>
            <a:stretch>
              <a:fillRect l="0" t="0" r="0" b="0"/>
            </a:stretch>
          </a:blipFill>
          <a:ln cap="sq">
            <a:noFill/>
            <a:prstDash val="solid"/>
            <a:miter/>
          </a:ln>
        </p:spPr>
      </p:sp>
      <p:sp>
        <p:nvSpPr>
          <p:cNvPr name="Freeform 5" id="5"/>
          <p:cNvSpPr/>
          <p:nvPr/>
        </p:nvSpPr>
        <p:spPr>
          <a:xfrm flipH="false" flipV="false" rot="0">
            <a:off x="12062244" y="3728719"/>
            <a:ext cx="6979179" cy="7268956"/>
          </a:xfrm>
          <a:custGeom>
            <a:avLst/>
            <a:gdLst/>
            <a:ahLst/>
            <a:cxnLst/>
            <a:rect r="r" b="b" t="t" l="l"/>
            <a:pathLst>
              <a:path h="7268956" w="6979179">
                <a:moveTo>
                  <a:pt x="0" y="0"/>
                </a:moveTo>
                <a:lnTo>
                  <a:pt x="6979178" y="0"/>
                </a:lnTo>
                <a:lnTo>
                  <a:pt x="6979178" y="7268957"/>
                </a:lnTo>
                <a:lnTo>
                  <a:pt x="0" y="7268957"/>
                </a:lnTo>
                <a:lnTo>
                  <a:pt x="0" y="0"/>
                </a:lnTo>
                <a:close/>
              </a:path>
            </a:pathLst>
          </a:custGeom>
          <a:blipFill>
            <a:blip r:embed="rId5"/>
            <a:stretch>
              <a:fillRect l="-2076" t="0" r="-2076" b="0"/>
            </a:stretch>
          </a:blipFill>
          <a:ln cap="sq">
            <a:noFill/>
            <a:prstDash val="solid"/>
            <a:miter/>
          </a:ln>
        </p:spPr>
      </p:sp>
      <p:sp>
        <p:nvSpPr>
          <p:cNvPr name="Freeform 6" id="6"/>
          <p:cNvSpPr/>
          <p:nvPr/>
        </p:nvSpPr>
        <p:spPr>
          <a:xfrm flipH="false" flipV="false" rot="5400000">
            <a:off x="1555076" y="-1406440"/>
            <a:ext cx="3838503" cy="6084083"/>
          </a:xfrm>
          <a:custGeom>
            <a:avLst/>
            <a:gdLst/>
            <a:ahLst/>
            <a:cxnLst/>
            <a:rect r="r" b="b" t="t" l="l"/>
            <a:pathLst>
              <a:path h="6084083" w="3838503">
                <a:moveTo>
                  <a:pt x="0" y="0"/>
                </a:moveTo>
                <a:lnTo>
                  <a:pt x="3838503" y="0"/>
                </a:lnTo>
                <a:lnTo>
                  <a:pt x="3838503" y="6084082"/>
                </a:lnTo>
                <a:lnTo>
                  <a:pt x="0" y="60840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496994" y="839104"/>
            <a:ext cx="3954669" cy="1497745"/>
          </a:xfrm>
          <a:prstGeom prst="rect">
            <a:avLst/>
          </a:prstGeom>
        </p:spPr>
        <p:txBody>
          <a:bodyPr anchor="t" rtlCol="false" tIns="0" lIns="0" bIns="0" rIns="0">
            <a:spAutoFit/>
          </a:bodyPr>
          <a:lstStyle/>
          <a:p>
            <a:pPr algn="ctr">
              <a:lnSpc>
                <a:spcPts val="6057"/>
              </a:lnSpc>
            </a:pPr>
            <a:r>
              <a:rPr lang="en-US" sz="4265">
                <a:solidFill>
                  <a:srgbClr val="6C4D30"/>
                </a:solidFill>
                <a:latin typeface="Blanka"/>
                <a:ea typeface="Blanka"/>
                <a:cs typeface="Blanka"/>
                <a:sym typeface="Blanka"/>
              </a:rPr>
              <a:t>complete  the </a:t>
            </a:r>
          </a:p>
          <a:p>
            <a:pPr algn="ctr">
              <a:lnSpc>
                <a:spcPts val="6009"/>
              </a:lnSpc>
              <a:spcBef>
                <a:spcPct val="0"/>
              </a:spcBef>
            </a:pPr>
            <a:r>
              <a:rPr lang="en-US" sz="4231">
                <a:solidFill>
                  <a:srgbClr val="6C4D30"/>
                </a:solidFill>
                <a:latin typeface="Blanka"/>
                <a:ea typeface="Blanka"/>
                <a:cs typeface="Blanka"/>
                <a:sym typeface="Blanka"/>
              </a:rPr>
              <a:t>dungeons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828800" y="944846"/>
            <a:ext cx="14630400" cy="8229600"/>
          </a:xfrm>
          <a:custGeom>
            <a:avLst/>
            <a:gdLst/>
            <a:ahLst/>
            <a:cxnLst/>
            <a:rect r="r" b="b" t="t" l="l"/>
            <a:pathLst>
              <a:path h="8229600" w="14630400">
                <a:moveTo>
                  <a:pt x="0" y="0"/>
                </a:moveTo>
                <a:lnTo>
                  <a:pt x="14630400" y="0"/>
                </a:lnTo>
                <a:lnTo>
                  <a:pt x="14630400" y="8229600"/>
                </a:lnTo>
                <a:lnTo>
                  <a:pt x="0" y="8229600"/>
                </a:lnTo>
                <a:lnTo>
                  <a:pt x="0" y="0"/>
                </a:lnTo>
                <a:close/>
              </a:path>
            </a:pathLst>
          </a:custGeom>
          <a:blipFill>
            <a:blip r:embed="rId3"/>
            <a:stretch>
              <a:fillRect l="0" t="0" r="0" b="0"/>
            </a:stretch>
          </a:blipFill>
        </p:spPr>
      </p:sp>
      <p:sp>
        <p:nvSpPr>
          <p:cNvPr name="Freeform 4" id="4"/>
          <p:cNvSpPr/>
          <p:nvPr/>
        </p:nvSpPr>
        <p:spPr>
          <a:xfrm flipH="true" flipV="false" rot="0">
            <a:off x="-865421" y="2843655"/>
            <a:ext cx="7964216" cy="7990205"/>
          </a:xfrm>
          <a:custGeom>
            <a:avLst/>
            <a:gdLst/>
            <a:ahLst/>
            <a:cxnLst/>
            <a:rect r="r" b="b" t="t" l="l"/>
            <a:pathLst>
              <a:path h="7990205" w="7964216">
                <a:moveTo>
                  <a:pt x="7964216" y="0"/>
                </a:moveTo>
                <a:lnTo>
                  <a:pt x="0" y="0"/>
                </a:lnTo>
                <a:lnTo>
                  <a:pt x="0" y="7990204"/>
                </a:lnTo>
                <a:lnTo>
                  <a:pt x="7964216" y="7990204"/>
                </a:lnTo>
                <a:lnTo>
                  <a:pt x="7964216" y="0"/>
                </a:lnTo>
                <a:close/>
              </a:path>
            </a:pathLst>
          </a:custGeom>
          <a:blipFill>
            <a:blip r:embed="rId4"/>
            <a:stretch>
              <a:fillRect l="-264" t="0" r="-264" b="-201"/>
            </a:stretch>
          </a:blipFill>
        </p:spPr>
      </p:sp>
      <p:sp>
        <p:nvSpPr>
          <p:cNvPr name="Freeform 5" id="5"/>
          <p:cNvSpPr/>
          <p:nvPr/>
        </p:nvSpPr>
        <p:spPr>
          <a:xfrm flipH="true" flipV="false" rot="0">
            <a:off x="11920226" y="3626557"/>
            <a:ext cx="6367774" cy="6660443"/>
          </a:xfrm>
          <a:custGeom>
            <a:avLst/>
            <a:gdLst/>
            <a:ahLst/>
            <a:cxnLst/>
            <a:rect r="r" b="b" t="t" l="l"/>
            <a:pathLst>
              <a:path h="6660443" w="6367774">
                <a:moveTo>
                  <a:pt x="6367774" y="0"/>
                </a:moveTo>
                <a:lnTo>
                  <a:pt x="0" y="0"/>
                </a:lnTo>
                <a:lnTo>
                  <a:pt x="0" y="6660443"/>
                </a:lnTo>
                <a:lnTo>
                  <a:pt x="6367774" y="6660443"/>
                </a:lnTo>
                <a:lnTo>
                  <a:pt x="6367774" y="0"/>
                </a:lnTo>
                <a:close/>
              </a:path>
            </a:pathLst>
          </a:custGeom>
          <a:blipFill>
            <a:blip r:embed="rId5"/>
            <a:stretch>
              <a:fillRect l="-11432" t="-5175" r="-13514" b="-14282"/>
            </a:stretch>
          </a:blipFill>
        </p:spPr>
      </p:sp>
      <p:sp>
        <p:nvSpPr>
          <p:cNvPr name="Freeform 6" id="6"/>
          <p:cNvSpPr/>
          <p:nvPr/>
        </p:nvSpPr>
        <p:spPr>
          <a:xfrm flipH="false" flipV="false" rot="5400000">
            <a:off x="1555076" y="-1406440"/>
            <a:ext cx="3838503" cy="6084083"/>
          </a:xfrm>
          <a:custGeom>
            <a:avLst/>
            <a:gdLst/>
            <a:ahLst/>
            <a:cxnLst/>
            <a:rect r="r" b="b" t="t" l="l"/>
            <a:pathLst>
              <a:path h="6084083" w="3838503">
                <a:moveTo>
                  <a:pt x="0" y="0"/>
                </a:moveTo>
                <a:lnTo>
                  <a:pt x="3838503" y="0"/>
                </a:lnTo>
                <a:lnTo>
                  <a:pt x="3838503" y="6084082"/>
                </a:lnTo>
                <a:lnTo>
                  <a:pt x="0" y="60840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50139" y="849596"/>
            <a:ext cx="7248935" cy="1476760"/>
          </a:xfrm>
          <a:prstGeom prst="rect">
            <a:avLst/>
          </a:prstGeom>
        </p:spPr>
        <p:txBody>
          <a:bodyPr anchor="t" rtlCol="false" tIns="0" lIns="0" bIns="0" rIns="0">
            <a:spAutoFit/>
          </a:bodyPr>
          <a:lstStyle/>
          <a:p>
            <a:pPr algn="ctr">
              <a:lnSpc>
                <a:spcPts val="5921"/>
              </a:lnSpc>
            </a:pPr>
            <a:r>
              <a:rPr lang="en-US" sz="4170">
                <a:solidFill>
                  <a:srgbClr val="6C4D30"/>
                </a:solidFill>
                <a:latin typeface="Blanka"/>
                <a:ea typeface="Blanka"/>
                <a:cs typeface="Blanka"/>
                <a:sym typeface="Blanka"/>
              </a:rPr>
              <a:t>free the </a:t>
            </a:r>
          </a:p>
          <a:p>
            <a:pPr algn="ctr">
              <a:lnSpc>
                <a:spcPts val="5921"/>
              </a:lnSpc>
              <a:spcBef>
                <a:spcPct val="0"/>
              </a:spcBef>
            </a:pPr>
            <a:r>
              <a:rPr lang="en-US" sz="4170">
                <a:solidFill>
                  <a:srgbClr val="6C4D30"/>
                </a:solidFill>
                <a:latin typeface="Blanka"/>
                <a:ea typeface="Blanka"/>
                <a:cs typeface="Blanka"/>
                <a:sym typeface="Blanka"/>
              </a:rPr>
              <a:t>warriors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626139" y="1028700"/>
            <a:ext cx="14919596" cy="7707430"/>
          </a:xfrm>
          <a:custGeom>
            <a:avLst/>
            <a:gdLst/>
            <a:ahLst/>
            <a:cxnLst/>
            <a:rect r="r" b="b" t="t" l="l"/>
            <a:pathLst>
              <a:path h="7707430" w="14919596">
                <a:moveTo>
                  <a:pt x="0" y="0"/>
                </a:moveTo>
                <a:lnTo>
                  <a:pt x="14919596" y="0"/>
                </a:lnTo>
                <a:lnTo>
                  <a:pt x="14919596" y="7707430"/>
                </a:lnTo>
                <a:lnTo>
                  <a:pt x="0" y="7707430"/>
                </a:lnTo>
                <a:lnTo>
                  <a:pt x="0" y="0"/>
                </a:lnTo>
                <a:close/>
              </a:path>
            </a:pathLst>
          </a:custGeom>
          <a:blipFill>
            <a:blip r:embed="rId3"/>
            <a:stretch>
              <a:fillRect l="-25706" t="0" r="-31604" b="-1503"/>
            </a:stretch>
          </a:blipFill>
        </p:spPr>
      </p:sp>
      <p:sp>
        <p:nvSpPr>
          <p:cNvPr name="Freeform 4" id="4"/>
          <p:cNvSpPr/>
          <p:nvPr/>
        </p:nvSpPr>
        <p:spPr>
          <a:xfrm flipH="false" flipV="false" rot="-916431">
            <a:off x="-1952302" y="4107615"/>
            <a:ext cx="7601661" cy="7601661"/>
          </a:xfrm>
          <a:custGeom>
            <a:avLst/>
            <a:gdLst/>
            <a:ahLst/>
            <a:cxnLst/>
            <a:rect r="r" b="b" t="t" l="l"/>
            <a:pathLst>
              <a:path h="7601661" w="7601661">
                <a:moveTo>
                  <a:pt x="0" y="0"/>
                </a:moveTo>
                <a:lnTo>
                  <a:pt x="7601662" y="0"/>
                </a:lnTo>
                <a:lnTo>
                  <a:pt x="7601662" y="7601661"/>
                </a:lnTo>
                <a:lnTo>
                  <a:pt x="0" y="7601661"/>
                </a:lnTo>
                <a:lnTo>
                  <a:pt x="0" y="0"/>
                </a:lnTo>
                <a:close/>
              </a:path>
            </a:pathLst>
          </a:custGeom>
          <a:blipFill>
            <a:blip r:embed="rId4"/>
            <a:stretch>
              <a:fillRect l="0" t="0" r="0" b="0"/>
            </a:stretch>
          </a:blipFill>
          <a:ln cap="sq">
            <a:noFill/>
            <a:prstDash val="solid"/>
            <a:miter/>
          </a:ln>
        </p:spPr>
      </p:sp>
      <p:sp>
        <p:nvSpPr>
          <p:cNvPr name="Freeform 5" id="5"/>
          <p:cNvSpPr/>
          <p:nvPr/>
        </p:nvSpPr>
        <p:spPr>
          <a:xfrm flipH="true" flipV="true" rot="-1442939">
            <a:off x="12338654" y="-1141799"/>
            <a:ext cx="6803341" cy="6803341"/>
          </a:xfrm>
          <a:custGeom>
            <a:avLst/>
            <a:gdLst/>
            <a:ahLst/>
            <a:cxnLst/>
            <a:rect r="r" b="b" t="t" l="l"/>
            <a:pathLst>
              <a:path h="6803341" w="6803341">
                <a:moveTo>
                  <a:pt x="6803341" y="6803341"/>
                </a:moveTo>
                <a:lnTo>
                  <a:pt x="0" y="6803341"/>
                </a:lnTo>
                <a:lnTo>
                  <a:pt x="0" y="0"/>
                </a:lnTo>
                <a:lnTo>
                  <a:pt x="6803341" y="0"/>
                </a:lnTo>
                <a:lnTo>
                  <a:pt x="6803341" y="6803341"/>
                </a:lnTo>
                <a:close/>
              </a:path>
            </a:pathLst>
          </a:custGeom>
          <a:blipFill>
            <a:blip r:embed="rId5"/>
            <a:stretch>
              <a:fillRect l="0" t="0" r="0" b="0"/>
            </a:stretch>
          </a:blipFill>
        </p:spPr>
      </p:sp>
      <p:sp>
        <p:nvSpPr>
          <p:cNvPr name="Freeform 6" id="6"/>
          <p:cNvSpPr/>
          <p:nvPr/>
        </p:nvSpPr>
        <p:spPr>
          <a:xfrm flipH="false" flipV="false" rot="5400000">
            <a:off x="1555076" y="-1406440"/>
            <a:ext cx="3838503" cy="6084083"/>
          </a:xfrm>
          <a:custGeom>
            <a:avLst/>
            <a:gdLst/>
            <a:ahLst/>
            <a:cxnLst/>
            <a:rect r="r" b="b" t="t" l="l"/>
            <a:pathLst>
              <a:path h="6084083" w="3838503">
                <a:moveTo>
                  <a:pt x="0" y="0"/>
                </a:moveTo>
                <a:lnTo>
                  <a:pt x="3838503" y="0"/>
                </a:lnTo>
                <a:lnTo>
                  <a:pt x="3838503" y="6084082"/>
                </a:lnTo>
                <a:lnTo>
                  <a:pt x="0" y="60840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626139" y="855284"/>
            <a:ext cx="3696379" cy="1474910"/>
          </a:xfrm>
          <a:prstGeom prst="rect">
            <a:avLst/>
          </a:prstGeom>
        </p:spPr>
        <p:txBody>
          <a:bodyPr anchor="t" rtlCol="false" tIns="0" lIns="0" bIns="0" rIns="0">
            <a:spAutoFit/>
          </a:bodyPr>
          <a:lstStyle/>
          <a:p>
            <a:pPr algn="ctr">
              <a:lnSpc>
                <a:spcPts val="5922"/>
              </a:lnSpc>
            </a:pPr>
            <a:r>
              <a:rPr lang="en-US" sz="4230">
                <a:solidFill>
                  <a:srgbClr val="6C4D30"/>
                </a:solidFill>
                <a:latin typeface="Blanka"/>
                <a:ea typeface="Blanka"/>
                <a:cs typeface="Blanka"/>
                <a:sym typeface="Blanka"/>
              </a:rPr>
              <a:t>defeat </a:t>
            </a:r>
          </a:p>
          <a:p>
            <a:pPr algn="ctr">
              <a:lnSpc>
                <a:spcPts val="5922"/>
              </a:lnSpc>
              <a:spcBef>
                <a:spcPct val="0"/>
              </a:spcBef>
            </a:pPr>
            <a:r>
              <a:rPr lang="en-US" sz="4230">
                <a:solidFill>
                  <a:srgbClr val="6C4D30"/>
                </a:solidFill>
                <a:latin typeface="Blanka"/>
                <a:ea typeface="Blanka"/>
                <a:cs typeface="Blanka"/>
                <a:sym typeface="Blanka"/>
              </a:rPr>
              <a:t>commanders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2793111" y="1332967"/>
            <a:ext cx="12701778" cy="7621067"/>
          </a:xfrm>
          <a:custGeom>
            <a:avLst/>
            <a:gdLst/>
            <a:ahLst/>
            <a:cxnLst/>
            <a:rect r="r" b="b" t="t" l="l"/>
            <a:pathLst>
              <a:path h="7621067" w="12701778">
                <a:moveTo>
                  <a:pt x="0" y="0"/>
                </a:moveTo>
                <a:lnTo>
                  <a:pt x="12701778" y="0"/>
                </a:lnTo>
                <a:lnTo>
                  <a:pt x="12701778" y="7621066"/>
                </a:lnTo>
                <a:lnTo>
                  <a:pt x="0" y="7621066"/>
                </a:lnTo>
                <a:lnTo>
                  <a:pt x="0" y="0"/>
                </a:lnTo>
                <a:close/>
              </a:path>
            </a:pathLst>
          </a:custGeom>
          <a:blipFill>
            <a:blip r:embed="rId3"/>
            <a:stretch>
              <a:fillRect l="0" t="0" r="0" b="0"/>
            </a:stretch>
          </a:blipFill>
        </p:spPr>
      </p:sp>
      <p:sp>
        <p:nvSpPr>
          <p:cNvPr name="Freeform 4" id="4"/>
          <p:cNvSpPr/>
          <p:nvPr/>
        </p:nvSpPr>
        <p:spPr>
          <a:xfrm flipH="false" flipV="false" rot="0">
            <a:off x="12423295" y="3868907"/>
            <a:ext cx="7157411" cy="7157411"/>
          </a:xfrm>
          <a:custGeom>
            <a:avLst/>
            <a:gdLst/>
            <a:ahLst/>
            <a:cxnLst/>
            <a:rect r="r" b="b" t="t" l="l"/>
            <a:pathLst>
              <a:path h="7157411" w="7157411">
                <a:moveTo>
                  <a:pt x="0" y="0"/>
                </a:moveTo>
                <a:lnTo>
                  <a:pt x="7157410" y="0"/>
                </a:lnTo>
                <a:lnTo>
                  <a:pt x="7157410" y="7157410"/>
                </a:lnTo>
                <a:lnTo>
                  <a:pt x="0" y="7157410"/>
                </a:lnTo>
                <a:lnTo>
                  <a:pt x="0" y="0"/>
                </a:lnTo>
                <a:close/>
              </a:path>
            </a:pathLst>
          </a:custGeom>
          <a:blipFill>
            <a:blip r:embed="rId4"/>
            <a:stretch>
              <a:fillRect l="0" t="0" r="0" b="0"/>
            </a:stretch>
          </a:blipFill>
        </p:spPr>
      </p:sp>
      <p:sp>
        <p:nvSpPr>
          <p:cNvPr name="Freeform 5" id="5"/>
          <p:cNvSpPr/>
          <p:nvPr/>
        </p:nvSpPr>
        <p:spPr>
          <a:xfrm flipH="false" flipV="false" rot="0">
            <a:off x="-1705303" y="3513541"/>
            <a:ext cx="6292703" cy="6773459"/>
          </a:xfrm>
          <a:custGeom>
            <a:avLst/>
            <a:gdLst/>
            <a:ahLst/>
            <a:cxnLst/>
            <a:rect r="r" b="b" t="t" l="l"/>
            <a:pathLst>
              <a:path h="6773459" w="6292703">
                <a:moveTo>
                  <a:pt x="0" y="0"/>
                </a:moveTo>
                <a:lnTo>
                  <a:pt x="6292703" y="0"/>
                </a:lnTo>
                <a:lnTo>
                  <a:pt x="6292703" y="6773459"/>
                </a:lnTo>
                <a:lnTo>
                  <a:pt x="0" y="6773459"/>
                </a:lnTo>
                <a:lnTo>
                  <a:pt x="0" y="0"/>
                </a:lnTo>
                <a:close/>
              </a:path>
            </a:pathLst>
          </a:custGeom>
          <a:blipFill>
            <a:blip r:embed="rId5"/>
            <a:stretch>
              <a:fillRect l="-3819" t="0" r="-3819" b="0"/>
            </a:stretch>
          </a:blipFill>
        </p:spPr>
      </p:sp>
      <p:grpSp>
        <p:nvGrpSpPr>
          <p:cNvPr name="Group 6" id="6"/>
          <p:cNvGrpSpPr/>
          <p:nvPr/>
        </p:nvGrpSpPr>
        <p:grpSpPr>
          <a:xfrm rot="0">
            <a:off x="0" y="9299247"/>
            <a:ext cx="8529705" cy="987753"/>
            <a:chOff x="0" y="0"/>
            <a:chExt cx="11372940" cy="1317004"/>
          </a:xfrm>
        </p:grpSpPr>
        <p:sp>
          <p:nvSpPr>
            <p:cNvPr name="Freeform 7" id="7"/>
            <p:cNvSpPr/>
            <p:nvPr/>
          </p:nvSpPr>
          <p:spPr>
            <a:xfrm flipH="false" flipV="false" rot="5400000">
              <a:off x="5027968" y="-5027968"/>
              <a:ext cx="1317004" cy="11372940"/>
            </a:xfrm>
            <a:custGeom>
              <a:avLst/>
              <a:gdLst/>
              <a:ahLst/>
              <a:cxnLst/>
              <a:rect r="r" b="b" t="t" l="l"/>
              <a:pathLst>
                <a:path h="11372940" w="1317004">
                  <a:moveTo>
                    <a:pt x="0" y="0"/>
                  </a:moveTo>
                  <a:lnTo>
                    <a:pt x="1317004" y="0"/>
                  </a:lnTo>
                  <a:lnTo>
                    <a:pt x="1317004" y="11372940"/>
                  </a:lnTo>
                  <a:lnTo>
                    <a:pt x="0" y="11372940"/>
                  </a:lnTo>
                  <a:lnTo>
                    <a:pt x="0" y="0"/>
                  </a:lnTo>
                  <a:close/>
                </a:path>
              </a:pathLst>
            </a:custGeom>
            <a:blipFill>
              <a:blip r:embed="rId6">
                <a:extLst>
                  <a:ext uri="{96DAC541-7B7A-43D3-8B79-37D633B846F1}">
                    <asvg:svgBlip xmlns:asvg="http://schemas.microsoft.com/office/drawing/2016/SVG/main" r:embed="rId7"/>
                  </a:ext>
                </a:extLst>
              </a:blip>
              <a:stretch>
                <a:fillRect l="-240951" t="0" r="-203867" b="0"/>
              </a:stretch>
            </a:blipFill>
          </p:spPr>
        </p:sp>
        <p:sp>
          <p:nvSpPr>
            <p:cNvPr name="TextBox 8" id="8"/>
            <p:cNvSpPr txBox="true"/>
            <p:nvPr/>
          </p:nvSpPr>
          <p:spPr>
            <a:xfrm rot="0">
              <a:off x="770179" y="50612"/>
              <a:ext cx="9832581" cy="1168154"/>
            </a:xfrm>
            <a:prstGeom prst="rect">
              <a:avLst/>
            </a:prstGeom>
          </p:spPr>
          <p:txBody>
            <a:bodyPr anchor="t" rtlCol="false" tIns="0" lIns="0" bIns="0" rIns="0">
              <a:spAutoFit/>
            </a:bodyPr>
            <a:lstStyle/>
            <a:p>
              <a:pPr algn="l">
                <a:lnSpc>
                  <a:spcPts val="3582"/>
                </a:lnSpc>
              </a:pPr>
              <a:r>
                <a:rPr lang="en-US" sz="2559">
                  <a:solidFill>
                    <a:srgbClr val="000000"/>
                  </a:solidFill>
                  <a:latin typeface="Blanka"/>
                  <a:ea typeface="Blanka"/>
                  <a:cs typeface="Blanka"/>
                  <a:sym typeface="Blanka"/>
                </a:rPr>
                <a:t>ATHENA</a:t>
              </a:r>
            </a:p>
            <a:p>
              <a:pPr algn="ctr">
                <a:lnSpc>
                  <a:spcPts val="3582"/>
                </a:lnSpc>
                <a:spcBef>
                  <a:spcPct val="0"/>
                </a:spcBef>
              </a:pPr>
              <a:r>
                <a:rPr lang="en-US" sz="2559">
                  <a:solidFill>
                    <a:srgbClr val="000000"/>
                  </a:solidFill>
                  <a:latin typeface="Farro"/>
                  <a:ea typeface="Farro"/>
                  <a:cs typeface="Farro"/>
                  <a:sym typeface="Farro"/>
                </a:rPr>
                <a:t>defeat malgroath and liberate people of spain</a:t>
              </a:r>
            </a:p>
          </p:txBody>
        </p:sp>
      </p:grpSp>
      <p:grpSp>
        <p:nvGrpSpPr>
          <p:cNvPr name="Group 9" id="9"/>
          <p:cNvGrpSpPr/>
          <p:nvPr/>
        </p:nvGrpSpPr>
        <p:grpSpPr>
          <a:xfrm rot="0">
            <a:off x="9719055" y="9208239"/>
            <a:ext cx="8568945" cy="1078761"/>
            <a:chOff x="0" y="0"/>
            <a:chExt cx="11425260" cy="1438349"/>
          </a:xfrm>
        </p:grpSpPr>
        <p:sp>
          <p:nvSpPr>
            <p:cNvPr name="Freeform 10" id="10"/>
            <p:cNvSpPr/>
            <p:nvPr/>
          </p:nvSpPr>
          <p:spPr>
            <a:xfrm flipH="false" flipV="false" rot="5400000">
              <a:off x="8145378" y="-1841533"/>
              <a:ext cx="1438349" cy="5121415"/>
            </a:xfrm>
            <a:custGeom>
              <a:avLst/>
              <a:gdLst/>
              <a:ahLst/>
              <a:cxnLst/>
              <a:rect r="r" b="b" t="t" l="l"/>
              <a:pathLst>
                <a:path h="5121415" w="1438349">
                  <a:moveTo>
                    <a:pt x="0" y="0"/>
                  </a:moveTo>
                  <a:lnTo>
                    <a:pt x="1438349" y="0"/>
                  </a:lnTo>
                  <a:lnTo>
                    <a:pt x="1438349" y="5121415"/>
                  </a:lnTo>
                  <a:lnTo>
                    <a:pt x="0" y="5121415"/>
                  </a:lnTo>
                  <a:lnTo>
                    <a:pt x="0" y="0"/>
                  </a:lnTo>
                  <a:close/>
                </a:path>
              </a:pathLst>
            </a:custGeom>
            <a:blipFill>
              <a:blip r:embed="rId6">
                <a:extLst>
                  <a:ext uri="{96DAC541-7B7A-43D3-8B79-37D633B846F1}">
                    <asvg:svgBlip xmlns:asvg="http://schemas.microsoft.com/office/drawing/2016/SVG/main" r:embed="rId7"/>
                  </a:ext>
                </a:extLst>
              </a:blip>
              <a:stretch>
                <a:fillRect l="-232807" t="0" r="-193597" b="-134329"/>
              </a:stretch>
            </a:blipFill>
          </p:spPr>
        </p:sp>
        <p:sp>
          <p:nvSpPr>
            <p:cNvPr name="TextBox 11" id="11"/>
            <p:cNvSpPr txBox="true"/>
            <p:nvPr/>
          </p:nvSpPr>
          <p:spPr>
            <a:xfrm rot="0">
              <a:off x="0" y="94998"/>
              <a:ext cx="10375574" cy="1239817"/>
            </a:xfrm>
            <a:prstGeom prst="rect">
              <a:avLst/>
            </a:prstGeom>
          </p:spPr>
          <p:txBody>
            <a:bodyPr anchor="t" rtlCol="false" tIns="0" lIns="0" bIns="0" rIns="0">
              <a:spAutoFit/>
            </a:bodyPr>
            <a:lstStyle/>
            <a:p>
              <a:pPr algn="r">
                <a:lnSpc>
                  <a:spcPts val="3788"/>
                </a:lnSpc>
              </a:pPr>
              <a:r>
                <a:rPr lang="en-US" sz="2706">
                  <a:solidFill>
                    <a:srgbClr val="000000"/>
                  </a:solidFill>
                  <a:latin typeface="Blanka"/>
                  <a:ea typeface="Blanka"/>
                  <a:cs typeface="Blanka"/>
                  <a:sym typeface="Blanka"/>
                </a:rPr>
                <a:t>malgorath</a:t>
              </a:r>
            </a:p>
            <a:p>
              <a:pPr algn="r">
                <a:lnSpc>
                  <a:spcPts val="3788"/>
                </a:lnSpc>
                <a:spcBef>
                  <a:spcPct val="0"/>
                </a:spcBef>
              </a:pPr>
              <a:r>
                <a:rPr lang="en-US" sz="2706">
                  <a:solidFill>
                    <a:srgbClr val="000000"/>
                  </a:solidFill>
                  <a:latin typeface="Farro"/>
                  <a:ea typeface="Farro"/>
                  <a:cs typeface="Farro"/>
                  <a:sym typeface="Farro"/>
                </a:rPr>
                <a:t>huh ! you wish</a:t>
              </a:r>
            </a:p>
          </p:txBody>
        </p:sp>
      </p:grpSp>
      <p:sp>
        <p:nvSpPr>
          <p:cNvPr name="Freeform 12" id="12"/>
          <p:cNvSpPr/>
          <p:nvPr/>
        </p:nvSpPr>
        <p:spPr>
          <a:xfrm flipH="false" flipV="false" rot="5400000">
            <a:off x="1027736" y="-1027736"/>
            <a:ext cx="3513541" cy="5569013"/>
          </a:xfrm>
          <a:custGeom>
            <a:avLst/>
            <a:gdLst/>
            <a:ahLst/>
            <a:cxnLst/>
            <a:rect r="r" b="b" t="t" l="l"/>
            <a:pathLst>
              <a:path h="5569013" w="3513541">
                <a:moveTo>
                  <a:pt x="0" y="0"/>
                </a:moveTo>
                <a:lnTo>
                  <a:pt x="3513541" y="0"/>
                </a:lnTo>
                <a:lnTo>
                  <a:pt x="3513541" y="5569013"/>
                </a:lnTo>
                <a:lnTo>
                  <a:pt x="0" y="55690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322548" y="796333"/>
            <a:ext cx="4264853" cy="1844675"/>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Blanka"/>
                <a:ea typeface="Blanka"/>
                <a:cs typeface="Blanka"/>
                <a:sym typeface="Blanka"/>
              </a:rPr>
              <a:t>enjoy cuisines while completing dungeon</a:t>
            </a:r>
          </a:p>
        </p:txBody>
      </p:sp>
      <p:sp>
        <p:nvSpPr>
          <p:cNvPr name="Freeform 14" id="14"/>
          <p:cNvSpPr/>
          <p:nvPr/>
        </p:nvSpPr>
        <p:spPr>
          <a:xfrm flipH="false" flipV="false" rot="0">
            <a:off x="15930536" y="1389699"/>
            <a:ext cx="1328764" cy="734142"/>
          </a:xfrm>
          <a:custGeom>
            <a:avLst/>
            <a:gdLst/>
            <a:ahLst/>
            <a:cxnLst/>
            <a:rect r="r" b="b" t="t" l="l"/>
            <a:pathLst>
              <a:path h="734142" w="1328764">
                <a:moveTo>
                  <a:pt x="0" y="0"/>
                </a:moveTo>
                <a:lnTo>
                  <a:pt x="1328764" y="0"/>
                </a:lnTo>
                <a:lnTo>
                  <a:pt x="1328764" y="734143"/>
                </a:lnTo>
                <a:lnTo>
                  <a:pt x="0" y="734143"/>
                </a:lnTo>
                <a:lnTo>
                  <a:pt x="0" y="0"/>
                </a:lnTo>
                <a:close/>
              </a:path>
            </a:pathLst>
          </a:custGeom>
          <a:blipFill>
            <a:blip r:embed="rId8"/>
            <a:stretch>
              <a:fillRect l="0" t="0" r="0" b="0"/>
            </a:stretch>
          </a:blipFill>
        </p:spPr>
      </p:sp>
      <p:sp>
        <p:nvSpPr>
          <p:cNvPr name="Freeform 15" id="15"/>
          <p:cNvSpPr/>
          <p:nvPr/>
        </p:nvSpPr>
        <p:spPr>
          <a:xfrm flipH="false" flipV="false" rot="0">
            <a:off x="16071463" y="301033"/>
            <a:ext cx="1187837" cy="1031934"/>
          </a:xfrm>
          <a:custGeom>
            <a:avLst/>
            <a:gdLst/>
            <a:ahLst/>
            <a:cxnLst/>
            <a:rect r="r" b="b" t="t" l="l"/>
            <a:pathLst>
              <a:path h="1031934" w="1187837">
                <a:moveTo>
                  <a:pt x="0" y="0"/>
                </a:moveTo>
                <a:lnTo>
                  <a:pt x="1187837" y="0"/>
                </a:lnTo>
                <a:lnTo>
                  <a:pt x="1187837" y="1031934"/>
                </a:lnTo>
                <a:lnTo>
                  <a:pt x="0" y="1031934"/>
                </a:lnTo>
                <a:lnTo>
                  <a:pt x="0" y="0"/>
                </a:lnTo>
                <a:close/>
              </a:path>
            </a:pathLst>
          </a:custGeom>
          <a:blipFill>
            <a:blip r:embed="rId9"/>
            <a:stretch>
              <a:fillRect l="0" t="0" r="0" b="0"/>
            </a:stretch>
          </a:blipFill>
        </p:spPr>
      </p:sp>
      <p:sp>
        <p:nvSpPr>
          <p:cNvPr name="Freeform 16" id="16"/>
          <p:cNvSpPr/>
          <p:nvPr/>
        </p:nvSpPr>
        <p:spPr>
          <a:xfrm flipH="false" flipV="false" rot="0">
            <a:off x="16190780" y="3275194"/>
            <a:ext cx="1068520" cy="1101567"/>
          </a:xfrm>
          <a:custGeom>
            <a:avLst/>
            <a:gdLst/>
            <a:ahLst/>
            <a:cxnLst/>
            <a:rect r="r" b="b" t="t" l="l"/>
            <a:pathLst>
              <a:path h="1101567" w="1068520">
                <a:moveTo>
                  <a:pt x="0" y="0"/>
                </a:moveTo>
                <a:lnTo>
                  <a:pt x="1068520" y="0"/>
                </a:lnTo>
                <a:lnTo>
                  <a:pt x="1068520" y="1101568"/>
                </a:lnTo>
                <a:lnTo>
                  <a:pt x="0" y="1101568"/>
                </a:lnTo>
                <a:lnTo>
                  <a:pt x="0" y="0"/>
                </a:lnTo>
                <a:close/>
              </a:path>
            </a:pathLst>
          </a:custGeom>
          <a:blipFill>
            <a:blip r:embed="rId10"/>
            <a:stretch>
              <a:fillRect l="0" t="0" r="0" b="0"/>
            </a:stretch>
          </a:blipFill>
        </p:spPr>
      </p:sp>
      <p:sp>
        <p:nvSpPr>
          <p:cNvPr name="Freeform 17" id="17"/>
          <p:cNvSpPr/>
          <p:nvPr/>
        </p:nvSpPr>
        <p:spPr>
          <a:xfrm flipH="false" flipV="false" rot="0">
            <a:off x="16190780" y="2180992"/>
            <a:ext cx="1094203" cy="1094203"/>
          </a:xfrm>
          <a:custGeom>
            <a:avLst/>
            <a:gdLst/>
            <a:ahLst/>
            <a:cxnLst/>
            <a:rect r="r" b="b" t="t" l="l"/>
            <a:pathLst>
              <a:path h="1094203" w="1094203">
                <a:moveTo>
                  <a:pt x="0" y="0"/>
                </a:moveTo>
                <a:lnTo>
                  <a:pt x="1094202" y="0"/>
                </a:lnTo>
                <a:lnTo>
                  <a:pt x="1094202" y="1094202"/>
                </a:lnTo>
                <a:lnTo>
                  <a:pt x="0" y="1094202"/>
                </a:lnTo>
                <a:lnTo>
                  <a:pt x="0" y="0"/>
                </a:lnTo>
                <a:close/>
              </a:path>
            </a:pathLst>
          </a:custGeom>
          <a:blipFill>
            <a:blip r:embed="rId11"/>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3301855" y="1667424"/>
            <a:ext cx="11684290" cy="6952153"/>
          </a:xfrm>
          <a:custGeom>
            <a:avLst/>
            <a:gdLst/>
            <a:ahLst/>
            <a:cxnLst/>
            <a:rect r="r" b="b" t="t" l="l"/>
            <a:pathLst>
              <a:path h="6952153" w="11684290">
                <a:moveTo>
                  <a:pt x="0" y="0"/>
                </a:moveTo>
                <a:lnTo>
                  <a:pt x="11684290" y="0"/>
                </a:lnTo>
                <a:lnTo>
                  <a:pt x="11684290" y="6952152"/>
                </a:lnTo>
                <a:lnTo>
                  <a:pt x="0" y="6952152"/>
                </a:lnTo>
                <a:lnTo>
                  <a:pt x="0" y="0"/>
                </a:lnTo>
                <a:close/>
              </a:path>
            </a:pathLst>
          </a:custGeom>
          <a:blipFill>
            <a:blip r:embed="rId3"/>
            <a:stretch>
              <a:fillRect l="0" t="0" r="0" b="0"/>
            </a:stretch>
          </a:blipFill>
        </p:spPr>
      </p:sp>
      <p:sp>
        <p:nvSpPr>
          <p:cNvPr name="Freeform 4" id="4"/>
          <p:cNvSpPr/>
          <p:nvPr/>
        </p:nvSpPr>
        <p:spPr>
          <a:xfrm flipH="false" flipV="false" rot="0">
            <a:off x="-1117786" y="4663204"/>
            <a:ext cx="5702956" cy="5807451"/>
          </a:xfrm>
          <a:custGeom>
            <a:avLst/>
            <a:gdLst/>
            <a:ahLst/>
            <a:cxnLst/>
            <a:rect r="r" b="b" t="t" l="l"/>
            <a:pathLst>
              <a:path h="5807451" w="5702956">
                <a:moveTo>
                  <a:pt x="0" y="0"/>
                </a:moveTo>
                <a:lnTo>
                  <a:pt x="5702956" y="0"/>
                </a:lnTo>
                <a:lnTo>
                  <a:pt x="5702956" y="5807450"/>
                </a:lnTo>
                <a:lnTo>
                  <a:pt x="0" y="5807450"/>
                </a:lnTo>
                <a:lnTo>
                  <a:pt x="0" y="0"/>
                </a:lnTo>
                <a:close/>
              </a:path>
            </a:pathLst>
          </a:custGeom>
          <a:blipFill>
            <a:blip r:embed="rId4"/>
            <a:stretch>
              <a:fillRect l="-3679" t="-906" r="0" b="-906"/>
            </a:stretch>
          </a:blipFill>
        </p:spPr>
      </p:sp>
      <p:sp>
        <p:nvSpPr>
          <p:cNvPr name="Freeform 5" id="5"/>
          <p:cNvSpPr/>
          <p:nvPr/>
        </p:nvSpPr>
        <p:spPr>
          <a:xfrm flipH="false" flipV="false" rot="5400000">
            <a:off x="1555076" y="-1406440"/>
            <a:ext cx="3838503" cy="6084083"/>
          </a:xfrm>
          <a:custGeom>
            <a:avLst/>
            <a:gdLst/>
            <a:ahLst/>
            <a:cxnLst/>
            <a:rect r="r" b="b" t="t" l="l"/>
            <a:pathLst>
              <a:path h="6084083" w="3838503">
                <a:moveTo>
                  <a:pt x="0" y="0"/>
                </a:moveTo>
                <a:lnTo>
                  <a:pt x="3838503" y="0"/>
                </a:lnTo>
                <a:lnTo>
                  <a:pt x="3838503" y="6084082"/>
                </a:lnTo>
                <a:lnTo>
                  <a:pt x="0" y="60840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432287" y="952500"/>
            <a:ext cx="6084083" cy="1225550"/>
          </a:xfrm>
          <a:prstGeom prst="rect">
            <a:avLst/>
          </a:prstGeom>
        </p:spPr>
        <p:txBody>
          <a:bodyPr anchor="t" rtlCol="false" tIns="0" lIns="0" bIns="0" rIns="0">
            <a:spAutoFit/>
          </a:bodyPr>
          <a:lstStyle/>
          <a:p>
            <a:pPr algn="ctr">
              <a:lnSpc>
                <a:spcPts val="4900"/>
              </a:lnSpc>
            </a:pPr>
            <a:r>
              <a:rPr lang="en-US" sz="3500">
                <a:solidFill>
                  <a:srgbClr val="000000"/>
                </a:solidFill>
                <a:latin typeface="Blanka"/>
                <a:ea typeface="Blanka"/>
                <a:cs typeface="Blanka"/>
                <a:sym typeface="Blanka"/>
              </a:rPr>
              <a:t>liberate cities and</a:t>
            </a:r>
          </a:p>
          <a:p>
            <a:pPr algn="ctr">
              <a:lnSpc>
                <a:spcPts val="4900"/>
              </a:lnSpc>
              <a:spcBef>
                <a:spcPct val="0"/>
              </a:spcBef>
            </a:pPr>
            <a:r>
              <a:rPr lang="en-US" sz="3500">
                <a:solidFill>
                  <a:srgbClr val="000000"/>
                </a:solidFill>
                <a:latin typeface="Blanka"/>
                <a:ea typeface="Blanka"/>
                <a:cs typeface="Blanka"/>
                <a:sym typeface="Blanka"/>
              </a:rPr>
              <a:t> enjoy festival </a:t>
            </a:r>
          </a:p>
        </p:txBody>
      </p:sp>
      <p:sp>
        <p:nvSpPr>
          <p:cNvPr name="Freeform 7" id="7"/>
          <p:cNvSpPr/>
          <p:nvPr/>
        </p:nvSpPr>
        <p:spPr>
          <a:xfrm flipH="false" flipV="false" rot="0">
            <a:off x="13749837" y="5143500"/>
            <a:ext cx="5027753" cy="5382742"/>
          </a:xfrm>
          <a:custGeom>
            <a:avLst/>
            <a:gdLst/>
            <a:ahLst/>
            <a:cxnLst/>
            <a:rect r="r" b="b" t="t" l="l"/>
            <a:pathLst>
              <a:path h="5382742" w="5027753">
                <a:moveTo>
                  <a:pt x="0" y="0"/>
                </a:moveTo>
                <a:lnTo>
                  <a:pt x="5027754" y="0"/>
                </a:lnTo>
                <a:lnTo>
                  <a:pt x="5027754" y="5382742"/>
                </a:lnTo>
                <a:lnTo>
                  <a:pt x="0" y="5382742"/>
                </a:lnTo>
                <a:lnTo>
                  <a:pt x="0" y="0"/>
                </a:lnTo>
                <a:close/>
              </a:path>
            </a:pathLst>
          </a:custGeom>
          <a:blipFill>
            <a:blip r:embed="rId7"/>
            <a:stretch>
              <a:fillRect l="0" t="-2356" r="-12106" b="-2356"/>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6694" y="265112"/>
            <a:ext cx="3587762" cy="3342372"/>
          </a:xfrm>
          <a:custGeom>
            <a:avLst/>
            <a:gdLst/>
            <a:ahLst/>
            <a:cxnLst/>
            <a:rect r="r" b="b" t="t" l="l"/>
            <a:pathLst>
              <a:path h="3342372" w="3587762">
                <a:moveTo>
                  <a:pt x="0" y="0"/>
                </a:moveTo>
                <a:lnTo>
                  <a:pt x="3587762" y="0"/>
                </a:lnTo>
                <a:lnTo>
                  <a:pt x="3587762" y="3342372"/>
                </a:lnTo>
                <a:lnTo>
                  <a:pt x="0" y="3342372"/>
                </a:lnTo>
                <a:lnTo>
                  <a:pt x="0" y="0"/>
                </a:lnTo>
                <a:close/>
              </a:path>
            </a:pathLst>
          </a:custGeom>
          <a:blipFill>
            <a:blip r:embed="rId2"/>
            <a:stretch>
              <a:fillRect l="0" t="0" r="0" b="-7341"/>
            </a:stretch>
          </a:blipFill>
        </p:spPr>
      </p:sp>
      <p:sp>
        <p:nvSpPr>
          <p:cNvPr name="Freeform 3" id="3"/>
          <p:cNvSpPr/>
          <p:nvPr/>
        </p:nvSpPr>
        <p:spPr>
          <a:xfrm flipH="true" flipV="false" rot="0">
            <a:off x="7068997" y="2201411"/>
            <a:ext cx="4174956" cy="4188580"/>
          </a:xfrm>
          <a:custGeom>
            <a:avLst/>
            <a:gdLst/>
            <a:ahLst/>
            <a:cxnLst/>
            <a:rect r="r" b="b" t="t" l="l"/>
            <a:pathLst>
              <a:path h="4188580" w="4174956">
                <a:moveTo>
                  <a:pt x="4174956" y="0"/>
                </a:moveTo>
                <a:lnTo>
                  <a:pt x="0" y="0"/>
                </a:lnTo>
                <a:lnTo>
                  <a:pt x="0" y="4188580"/>
                </a:lnTo>
                <a:lnTo>
                  <a:pt x="4174956" y="4188580"/>
                </a:lnTo>
                <a:lnTo>
                  <a:pt x="4174956" y="0"/>
                </a:lnTo>
                <a:close/>
              </a:path>
            </a:pathLst>
          </a:custGeom>
          <a:blipFill>
            <a:blip r:embed="rId3"/>
            <a:stretch>
              <a:fillRect l="-264" t="0" r="-264" b="-201"/>
            </a:stretch>
          </a:blipFill>
        </p:spPr>
      </p:sp>
      <p:sp>
        <p:nvSpPr>
          <p:cNvPr name="Freeform 4" id="4"/>
          <p:cNvSpPr/>
          <p:nvPr/>
        </p:nvSpPr>
        <p:spPr>
          <a:xfrm flipH="false" flipV="false" rot="0">
            <a:off x="190697" y="3956227"/>
            <a:ext cx="2909675" cy="3043406"/>
          </a:xfrm>
          <a:custGeom>
            <a:avLst/>
            <a:gdLst/>
            <a:ahLst/>
            <a:cxnLst/>
            <a:rect r="r" b="b" t="t" l="l"/>
            <a:pathLst>
              <a:path h="3043406" w="2909675">
                <a:moveTo>
                  <a:pt x="0" y="0"/>
                </a:moveTo>
                <a:lnTo>
                  <a:pt x="2909674" y="0"/>
                </a:lnTo>
                <a:lnTo>
                  <a:pt x="2909674" y="3043407"/>
                </a:lnTo>
                <a:lnTo>
                  <a:pt x="0" y="3043407"/>
                </a:lnTo>
                <a:lnTo>
                  <a:pt x="0" y="0"/>
                </a:lnTo>
                <a:close/>
              </a:path>
            </a:pathLst>
          </a:custGeom>
          <a:blipFill>
            <a:blip r:embed="rId4"/>
            <a:stretch>
              <a:fillRect l="-11432" t="-5175" r="-13514" b="-14282"/>
            </a:stretch>
          </a:blipFill>
        </p:spPr>
      </p:sp>
      <p:sp>
        <p:nvSpPr>
          <p:cNvPr name="Freeform 5" id="5"/>
          <p:cNvSpPr/>
          <p:nvPr/>
        </p:nvSpPr>
        <p:spPr>
          <a:xfrm flipH="true" flipV="false" rot="0">
            <a:off x="15021883" y="265112"/>
            <a:ext cx="3301807" cy="3301807"/>
          </a:xfrm>
          <a:custGeom>
            <a:avLst/>
            <a:gdLst/>
            <a:ahLst/>
            <a:cxnLst/>
            <a:rect r="r" b="b" t="t" l="l"/>
            <a:pathLst>
              <a:path h="3301807" w="3301807">
                <a:moveTo>
                  <a:pt x="3301807" y="0"/>
                </a:moveTo>
                <a:lnTo>
                  <a:pt x="0" y="0"/>
                </a:lnTo>
                <a:lnTo>
                  <a:pt x="0" y="3301808"/>
                </a:lnTo>
                <a:lnTo>
                  <a:pt x="3301807" y="3301808"/>
                </a:lnTo>
                <a:lnTo>
                  <a:pt x="3301807" y="0"/>
                </a:lnTo>
                <a:close/>
              </a:path>
            </a:pathLst>
          </a:custGeom>
          <a:blipFill>
            <a:blip r:embed="rId5"/>
            <a:stretch>
              <a:fillRect l="0" t="0" r="0" b="0"/>
            </a:stretch>
          </a:blipFill>
        </p:spPr>
      </p:sp>
      <p:sp>
        <p:nvSpPr>
          <p:cNvPr name="Freeform 6" id="6"/>
          <p:cNvSpPr/>
          <p:nvPr/>
        </p:nvSpPr>
        <p:spPr>
          <a:xfrm flipH="false" flipV="false" rot="0">
            <a:off x="14670368" y="3594012"/>
            <a:ext cx="3617632" cy="3767837"/>
          </a:xfrm>
          <a:custGeom>
            <a:avLst/>
            <a:gdLst/>
            <a:ahLst/>
            <a:cxnLst/>
            <a:rect r="r" b="b" t="t" l="l"/>
            <a:pathLst>
              <a:path h="3767837" w="3617632">
                <a:moveTo>
                  <a:pt x="0" y="0"/>
                </a:moveTo>
                <a:lnTo>
                  <a:pt x="3617632" y="0"/>
                </a:lnTo>
                <a:lnTo>
                  <a:pt x="3617632" y="3767837"/>
                </a:lnTo>
                <a:lnTo>
                  <a:pt x="0" y="3767837"/>
                </a:lnTo>
                <a:lnTo>
                  <a:pt x="0" y="0"/>
                </a:lnTo>
                <a:close/>
              </a:path>
            </a:pathLst>
          </a:custGeom>
          <a:blipFill>
            <a:blip r:embed="rId6"/>
            <a:stretch>
              <a:fillRect l="-2076" t="0" r="-2076" b="0"/>
            </a:stretch>
          </a:blipFill>
          <a:ln cap="sq">
            <a:noFill/>
            <a:prstDash val="solid"/>
            <a:miter/>
          </a:ln>
        </p:spPr>
      </p:sp>
      <p:sp>
        <p:nvSpPr>
          <p:cNvPr name="Freeform 7" id="7"/>
          <p:cNvSpPr/>
          <p:nvPr/>
        </p:nvSpPr>
        <p:spPr>
          <a:xfrm flipH="false" flipV="false" rot="0">
            <a:off x="14986193" y="7361849"/>
            <a:ext cx="3301807" cy="3301807"/>
          </a:xfrm>
          <a:custGeom>
            <a:avLst/>
            <a:gdLst/>
            <a:ahLst/>
            <a:cxnLst/>
            <a:rect r="r" b="b" t="t" l="l"/>
            <a:pathLst>
              <a:path h="3301807" w="3301807">
                <a:moveTo>
                  <a:pt x="0" y="0"/>
                </a:moveTo>
                <a:lnTo>
                  <a:pt x="3301807" y="0"/>
                </a:lnTo>
                <a:lnTo>
                  <a:pt x="3301807" y="3301807"/>
                </a:lnTo>
                <a:lnTo>
                  <a:pt x="0" y="3301807"/>
                </a:lnTo>
                <a:lnTo>
                  <a:pt x="0" y="0"/>
                </a:lnTo>
                <a:close/>
              </a:path>
            </a:pathLst>
          </a:custGeom>
          <a:blipFill>
            <a:blip r:embed="rId7"/>
            <a:stretch>
              <a:fillRect l="0" t="0" r="0" b="0"/>
            </a:stretch>
          </a:blipFill>
        </p:spPr>
      </p:sp>
      <p:sp>
        <p:nvSpPr>
          <p:cNvPr name="TextBox 8" id="8"/>
          <p:cNvSpPr txBox="true"/>
          <p:nvPr/>
        </p:nvSpPr>
        <p:spPr>
          <a:xfrm rot="0">
            <a:off x="493937" y="6755424"/>
            <a:ext cx="2006501" cy="606425"/>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Blanka"/>
                <a:ea typeface="Blanka"/>
                <a:cs typeface="Blanka"/>
                <a:sym typeface="Blanka"/>
              </a:rPr>
              <a:t>LONGWEI</a:t>
            </a:r>
          </a:p>
        </p:txBody>
      </p:sp>
      <p:sp>
        <p:nvSpPr>
          <p:cNvPr name="Freeform 9" id="9"/>
          <p:cNvSpPr/>
          <p:nvPr/>
        </p:nvSpPr>
        <p:spPr>
          <a:xfrm flipH="true" flipV="false" rot="0">
            <a:off x="0" y="7352059"/>
            <a:ext cx="3387753" cy="3387753"/>
          </a:xfrm>
          <a:custGeom>
            <a:avLst/>
            <a:gdLst/>
            <a:ahLst/>
            <a:cxnLst/>
            <a:rect r="r" b="b" t="t" l="l"/>
            <a:pathLst>
              <a:path h="3387753" w="3387753">
                <a:moveTo>
                  <a:pt x="3387753" y="0"/>
                </a:moveTo>
                <a:lnTo>
                  <a:pt x="0" y="0"/>
                </a:lnTo>
                <a:lnTo>
                  <a:pt x="0" y="3387753"/>
                </a:lnTo>
                <a:lnTo>
                  <a:pt x="3387753" y="3387753"/>
                </a:lnTo>
                <a:lnTo>
                  <a:pt x="3387753" y="0"/>
                </a:lnTo>
                <a:close/>
              </a:path>
            </a:pathLst>
          </a:custGeom>
          <a:blipFill>
            <a:blip r:embed="rId8"/>
            <a:stretch>
              <a:fillRect l="0" t="0" r="0" b="0"/>
            </a:stretch>
          </a:blipFill>
        </p:spPr>
      </p:sp>
      <p:sp>
        <p:nvSpPr>
          <p:cNvPr name="Freeform 10" id="10"/>
          <p:cNvSpPr/>
          <p:nvPr/>
        </p:nvSpPr>
        <p:spPr>
          <a:xfrm flipH="false" flipV="false" rot="0">
            <a:off x="7255333" y="6389991"/>
            <a:ext cx="3781072" cy="4069942"/>
          </a:xfrm>
          <a:custGeom>
            <a:avLst/>
            <a:gdLst/>
            <a:ahLst/>
            <a:cxnLst/>
            <a:rect r="r" b="b" t="t" l="l"/>
            <a:pathLst>
              <a:path h="4069942" w="3781072">
                <a:moveTo>
                  <a:pt x="0" y="0"/>
                </a:moveTo>
                <a:lnTo>
                  <a:pt x="3781072" y="0"/>
                </a:lnTo>
                <a:lnTo>
                  <a:pt x="3781072" y="4069942"/>
                </a:lnTo>
                <a:lnTo>
                  <a:pt x="0" y="4069942"/>
                </a:lnTo>
                <a:lnTo>
                  <a:pt x="0" y="0"/>
                </a:lnTo>
                <a:close/>
              </a:path>
            </a:pathLst>
          </a:custGeom>
          <a:blipFill>
            <a:blip r:embed="rId9"/>
            <a:stretch>
              <a:fillRect l="-3819" t="0" r="-3819" b="0"/>
            </a:stretch>
          </a:blipFill>
        </p:spPr>
      </p:sp>
      <p:sp>
        <p:nvSpPr>
          <p:cNvPr name="TextBox 11" id="11"/>
          <p:cNvSpPr txBox="true"/>
          <p:nvPr/>
        </p:nvSpPr>
        <p:spPr>
          <a:xfrm rot="0">
            <a:off x="6687641" y="-198793"/>
            <a:ext cx="4912718" cy="1875791"/>
          </a:xfrm>
          <a:prstGeom prst="rect">
            <a:avLst/>
          </a:prstGeom>
        </p:spPr>
        <p:txBody>
          <a:bodyPr anchor="t" rtlCol="false" tIns="0" lIns="0" bIns="0" rIns="0">
            <a:spAutoFit/>
          </a:bodyPr>
          <a:lstStyle/>
          <a:p>
            <a:pPr algn="ctr">
              <a:lnSpc>
                <a:spcPts val="15259"/>
              </a:lnSpc>
              <a:spcBef>
                <a:spcPct val="0"/>
              </a:spcBef>
            </a:pPr>
            <a:r>
              <a:rPr lang="en-US" sz="10899">
                <a:solidFill>
                  <a:srgbClr val="000000"/>
                </a:solidFill>
                <a:latin typeface="Blanka"/>
                <a:ea typeface="Blanka"/>
                <a:cs typeface="Blanka"/>
                <a:sym typeface="Blanka"/>
              </a:rPr>
              <a:t>HEROES</a:t>
            </a:r>
          </a:p>
        </p:txBody>
      </p:sp>
      <p:sp>
        <p:nvSpPr>
          <p:cNvPr name="TextBox 12" id="12"/>
          <p:cNvSpPr txBox="true"/>
          <p:nvPr/>
        </p:nvSpPr>
        <p:spPr>
          <a:xfrm rot="0">
            <a:off x="-590291" y="-76200"/>
            <a:ext cx="4174956" cy="606425"/>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Blanka"/>
                <a:ea typeface="Blanka"/>
                <a:cs typeface="Blanka"/>
                <a:sym typeface="Blanka"/>
              </a:rPr>
              <a:t>RYUUJIN</a:t>
            </a:r>
          </a:p>
        </p:txBody>
      </p:sp>
      <p:sp>
        <p:nvSpPr>
          <p:cNvPr name="TextBox 13" id="13"/>
          <p:cNvSpPr txBox="true"/>
          <p:nvPr/>
        </p:nvSpPr>
        <p:spPr>
          <a:xfrm rot="0">
            <a:off x="8345636" y="1860098"/>
            <a:ext cx="1596727" cy="606425"/>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Blanka"/>
                <a:ea typeface="Blanka"/>
                <a:cs typeface="Blanka"/>
                <a:sym typeface="Blanka"/>
              </a:rPr>
              <a:t>IKAROS</a:t>
            </a:r>
          </a:p>
        </p:txBody>
      </p:sp>
      <p:sp>
        <p:nvSpPr>
          <p:cNvPr name="TextBox 14" id="14"/>
          <p:cNvSpPr txBox="true"/>
          <p:nvPr/>
        </p:nvSpPr>
        <p:spPr>
          <a:xfrm rot="0">
            <a:off x="13588573" y="7176167"/>
            <a:ext cx="4440634" cy="606425"/>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Blanka"/>
                <a:ea typeface="Blanka"/>
                <a:cs typeface="Blanka"/>
                <a:sym typeface="Blanka"/>
              </a:rPr>
              <a:t>RAGHUNATH NANDAN</a:t>
            </a:r>
          </a:p>
        </p:txBody>
      </p:sp>
      <p:sp>
        <p:nvSpPr>
          <p:cNvPr name="TextBox 15" id="15"/>
          <p:cNvSpPr txBox="true"/>
          <p:nvPr/>
        </p:nvSpPr>
        <p:spPr>
          <a:xfrm rot="0">
            <a:off x="493937" y="3349802"/>
            <a:ext cx="2186583" cy="606425"/>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Blanka"/>
                <a:ea typeface="Blanka"/>
                <a:cs typeface="Blanka"/>
                <a:sym typeface="Blanka"/>
              </a:rPr>
              <a:t>HEKRAION</a:t>
            </a:r>
          </a:p>
        </p:txBody>
      </p:sp>
      <p:sp>
        <p:nvSpPr>
          <p:cNvPr name="TextBox 16" id="16"/>
          <p:cNvSpPr txBox="true"/>
          <p:nvPr/>
        </p:nvSpPr>
        <p:spPr>
          <a:xfrm rot="0">
            <a:off x="15575158" y="3084690"/>
            <a:ext cx="2123877" cy="606425"/>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Blanka"/>
                <a:ea typeface="Blanka"/>
                <a:cs typeface="Blanka"/>
                <a:sym typeface="Blanka"/>
              </a:rPr>
              <a:t>ARACAYA </a:t>
            </a:r>
          </a:p>
        </p:txBody>
      </p:sp>
      <p:sp>
        <p:nvSpPr>
          <p:cNvPr name="TextBox 17" id="17"/>
          <p:cNvSpPr txBox="true"/>
          <p:nvPr/>
        </p:nvSpPr>
        <p:spPr>
          <a:xfrm rot="0">
            <a:off x="15316365" y="-76200"/>
            <a:ext cx="2712842" cy="606425"/>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Blanka"/>
                <a:ea typeface="Blanka"/>
                <a:cs typeface="Blanka"/>
                <a:sym typeface="Blanka"/>
              </a:rPr>
              <a:t>ARCHADINO</a:t>
            </a:r>
          </a:p>
        </p:txBody>
      </p:sp>
      <p:sp>
        <p:nvSpPr>
          <p:cNvPr name="TextBox 18" id="18"/>
          <p:cNvSpPr txBox="true"/>
          <p:nvPr/>
        </p:nvSpPr>
        <p:spPr>
          <a:xfrm rot="0">
            <a:off x="8646185" y="6048679"/>
            <a:ext cx="1633141" cy="606425"/>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Blanka"/>
                <a:ea typeface="Blanka"/>
                <a:cs typeface="Blanka"/>
                <a:sym typeface="Blanka"/>
              </a:rPr>
              <a:t>athena</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0309" y="4171411"/>
            <a:ext cx="3264430" cy="3264430"/>
          </a:xfrm>
          <a:custGeom>
            <a:avLst/>
            <a:gdLst/>
            <a:ahLst/>
            <a:cxnLst/>
            <a:rect r="r" b="b" t="t" l="l"/>
            <a:pathLst>
              <a:path h="3264430" w="3264430">
                <a:moveTo>
                  <a:pt x="0" y="0"/>
                </a:moveTo>
                <a:lnTo>
                  <a:pt x="3264430" y="0"/>
                </a:lnTo>
                <a:lnTo>
                  <a:pt x="3264430" y="3264430"/>
                </a:lnTo>
                <a:lnTo>
                  <a:pt x="0" y="3264430"/>
                </a:lnTo>
                <a:lnTo>
                  <a:pt x="0" y="0"/>
                </a:lnTo>
                <a:close/>
              </a:path>
            </a:pathLst>
          </a:custGeom>
          <a:blipFill>
            <a:blip r:embed="rId2"/>
            <a:stretch>
              <a:fillRect l="0" t="0" r="0" b="0"/>
            </a:stretch>
          </a:blipFill>
        </p:spPr>
      </p:sp>
      <p:sp>
        <p:nvSpPr>
          <p:cNvPr name="Freeform 3" id="3"/>
          <p:cNvSpPr/>
          <p:nvPr/>
        </p:nvSpPr>
        <p:spPr>
          <a:xfrm flipH="false" flipV="false" rot="0">
            <a:off x="15282436" y="7022570"/>
            <a:ext cx="3005564" cy="3264430"/>
          </a:xfrm>
          <a:custGeom>
            <a:avLst/>
            <a:gdLst/>
            <a:ahLst/>
            <a:cxnLst/>
            <a:rect r="r" b="b" t="t" l="l"/>
            <a:pathLst>
              <a:path h="3264430" w="3005564">
                <a:moveTo>
                  <a:pt x="0" y="0"/>
                </a:moveTo>
                <a:lnTo>
                  <a:pt x="3005564" y="0"/>
                </a:lnTo>
                <a:lnTo>
                  <a:pt x="3005564" y="3264430"/>
                </a:lnTo>
                <a:lnTo>
                  <a:pt x="0" y="3264430"/>
                </a:lnTo>
                <a:lnTo>
                  <a:pt x="0" y="0"/>
                </a:lnTo>
                <a:close/>
              </a:path>
            </a:pathLst>
          </a:custGeom>
          <a:blipFill>
            <a:blip r:embed="rId3"/>
            <a:stretch>
              <a:fillRect l="-4306" t="0" r="-4306" b="0"/>
            </a:stretch>
          </a:blipFill>
        </p:spPr>
      </p:sp>
      <p:sp>
        <p:nvSpPr>
          <p:cNvPr name="Freeform 4" id="4"/>
          <p:cNvSpPr/>
          <p:nvPr/>
        </p:nvSpPr>
        <p:spPr>
          <a:xfrm flipH="false" flipV="false" rot="0">
            <a:off x="15186494" y="612314"/>
            <a:ext cx="3005564" cy="3005564"/>
          </a:xfrm>
          <a:custGeom>
            <a:avLst/>
            <a:gdLst/>
            <a:ahLst/>
            <a:cxnLst/>
            <a:rect r="r" b="b" t="t" l="l"/>
            <a:pathLst>
              <a:path h="3005564" w="3005564">
                <a:moveTo>
                  <a:pt x="0" y="0"/>
                </a:moveTo>
                <a:lnTo>
                  <a:pt x="3005564" y="0"/>
                </a:lnTo>
                <a:lnTo>
                  <a:pt x="3005564" y="3005564"/>
                </a:lnTo>
                <a:lnTo>
                  <a:pt x="0" y="3005564"/>
                </a:lnTo>
                <a:lnTo>
                  <a:pt x="0" y="0"/>
                </a:lnTo>
                <a:close/>
              </a:path>
            </a:pathLst>
          </a:custGeom>
          <a:blipFill>
            <a:blip r:embed="rId4"/>
            <a:stretch>
              <a:fillRect l="0" t="0" r="0" b="0"/>
            </a:stretch>
          </a:blipFill>
        </p:spPr>
      </p:sp>
      <p:sp>
        <p:nvSpPr>
          <p:cNvPr name="Freeform 5" id="5"/>
          <p:cNvSpPr/>
          <p:nvPr/>
        </p:nvSpPr>
        <p:spPr>
          <a:xfrm flipH="false" flipV="false" rot="0">
            <a:off x="79028" y="530225"/>
            <a:ext cx="3346993" cy="3346993"/>
          </a:xfrm>
          <a:custGeom>
            <a:avLst/>
            <a:gdLst/>
            <a:ahLst/>
            <a:cxnLst/>
            <a:rect r="r" b="b" t="t" l="l"/>
            <a:pathLst>
              <a:path h="3346993" w="3346993">
                <a:moveTo>
                  <a:pt x="0" y="0"/>
                </a:moveTo>
                <a:lnTo>
                  <a:pt x="3346992" y="0"/>
                </a:lnTo>
                <a:lnTo>
                  <a:pt x="3346992" y="3346993"/>
                </a:lnTo>
                <a:lnTo>
                  <a:pt x="0" y="3346993"/>
                </a:lnTo>
                <a:lnTo>
                  <a:pt x="0" y="0"/>
                </a:lnTo>
                <a:close/>
              </a:path>
            </a:pathLst>
          </a:custGeom>
          <a:blipFill>
            <a:blip r:embed="rId5"/>
            <a:stretch>
              <a:fillRect l="0" t="0" r="0" b="0"/>
            </a:stretch>
          </a:blipFill>
        </p:spPr>
      </p:sp>
      <p:sp>
        <p:nvSpPr>
          <p:cNvPr name="Freeform 6" id="6"/>
          <p:cNvSpPr/>
          <p:nvPr/>
        </p:nvSpPr>
        <p:spPr>
          <a:xfrm flipH="false" flipV="false" rot="0">
            <a:off x="7247278" y="2539802"/>
            <a:ext cx="3793443" cy="3793443"/>
          </a:xfrm>
          <a:custGeom>
            <a:avLst/>
            <a:gdLst/>
            <a:ahLst/>
            <a:cxnLst/>
            <a:rect r="r" b="b" t="t" l="l"/>
            <a:pathLst>
              <a:path h="3793443" w="3793443">
                <a:moveTo>
                  <a:pt x="0" y="0"/>
                </a:moveTo>
                <a:lnTo>
                  <a:pt x="3793444" y="0"/>
                </a:lnTo>
                <a:lnTo>
                  <a:pt x="3793444" y="3793443"/>
                </a:lnTo>
                <a:lnTo>
                  <a:pt x="0" y="3793443"/>
                </a:lnTo>
                <a:lnTo>
                  <a:pt x="0" y="0"/>
                </a:lnTo>
                <a:close/>
              </a:path>
            </a:pathLst>
          </a:custGeom>
          <a:blipFill>
            <a:blip r:embed="rId6"/>
            <a:stretch>
              <a:fillRect l="0" t="0" r="0" b="0"/>
            </a:stretch>
          </a:blipFill>
        </p:spPr>
      </p:sp>
      <p:sp>
        <p:nvSpPr>
          <p:cNvPr name="Freeform 7" id="7"/>
          <p:cNvSpPr/>
          <p:nvPr/>
        </p:nvSpPr>
        <p:spPr>
          <a:xfrm flipH="false" flipV="false" rot="0">
            <a:off x="15282436" y="3617878"/>
            <a:ext cx="3051245" cy="3051245"/>
          </a:xfrm>
          <a:custGeom>
            <a:avLst/>
            <a:gdLst/>
            <a:ahLst/>
            <a:cxnLst/>
            <a:rect r="r" b="b" t="t" l="l"/>
            <a:pathLst>
              <a:path h="3051245" w="3051245">
                <a:moveTo>
                  <a:pt x="0" y="0"/>
                </a:moveTo>
                <a:lnTo>
                  <a:pt x="3051245" y="0"/>
                </a:lnTo>
                <a:lnTo>
                  <a:pt x="3051245" y="3051244"/>
                </a:lnTo>
                <a:lnTo>
                  <a:pt x="0" y="3051244"/>
                </a:lnTo>
                <a:lnTo>
                  <a:pt x="0" y="0"/>
                </a:lnTo>
                <a:close/>
              </a:path>
            </a:pathLst>
          </a:custGeom>
          <a:blipFill>
            <a:blip r:embed="rId7"/>
            <a:stretch>
              <a:fillRect l="0" t="0" r="0" b="0"/>
            </a:stretch>
          </a:blipFill>
        </p:spPr>
      </p:sp>
      <p:sp>
        <p:nvSpPr>
          <p:cNvPr name="Freeform 8" id="8"/>
          <p:cNvSpPr/>
          <p:nvPr/>
        </p:nvSpPr>
        <p:spPr>
          <a:xfrm flipH="false" flipV="false" rot="0">
            <a:off x="560784" y="7730034"/>
            <a:ext cx="2556966" cy="2556966"/>
          </a:xfrm>
          <a:custGeom>
            <a:avLst/>
            <a:gdLst/>
            <a:ahLst/>
            <a:cxnLst/>
            <a:rect r="r" b="b" t="t" l="l"/>
            <a:pathLst>
              <a:path h="2556966" w="2556966">
                <a:moveTo>
                  <a:pt x="0" y="0"/>
                </a:moveTo>
                <a:lnTo>
                  <a:pt x="2556967" y="0"/>
                </a:lnTo>
                <a:lnTo>
                  <a:pt x="2556967" y="2556966"/>
                </a:lnTo>
                <a:lnTo>
                  <a:pt x="0" y="2556966"/>
                </a:lnTo>
                <a:lnTo>
                  <a:pt x="0" y="0"/>
                </a:lnTo>
                <a:close/>
              </a:path>
            </a:pathLst>
          </a:custGeom>
          <a:blipFill>
            <a:blip r:embed="rId8"/>
            <a:stretch>
              <a:fillRect l="0" t="0" r="0" b="0"/>
            </a:stretch>
          </a:blipFill>
        </p:spPr>
      </p:sp>
      <p:sp>
        <p:nvSpPr>
          <p:cNvPr name="TextBox 9" id="9"/>
          <p:cNvSpPr txBox="true"/>
          <p:nvPr/>
        </p:nvSpPr>
        <p:spPr>
          <a:xfrm rot="0">
            <a:off x="7995146" y="2198489"/>
            <a:ext cx="2297708" cy="606425"/>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Blanka"/>
                <a:ea typeface="Blanka"/>
                <a:cs typeface="Blanka"/>
                <a:sym typeface="Blanka"/>
              </a:rPr>
              <a:t>CHYRONIS </a:t>
            </a:r>
          </a:p>
        </p:txBody>
      </p:sp>
      <p:sp>
        <p:nvSpPr>
          <p:cNvPr name="TextBox 10" id="10"/>
          <p:cNvSpPr txBox="true"/>
          <p:nvPr/>
        </p:nvSpPr>
        <p:spPr>
          <a:xfrm rot="0">
            <a:off x="3467217" y="-136986"/>
            <a:ext cx="11353566" cy="1874533"/>
          </a:xfrm>
          <a:prstGeom prst="rect">
            <a:avLst/>
          </a:prstGeom>
        </p:spPr>
        <p:txBody>
          <a:bodyPr anchor="t" rtlCol="false" tIns="0" lIns="0" bIns="0" rIns="0">
            <a:spAutoFit/>
          </a:bodyPr>
          <a:lstStyle/>
          <a:p>
            <a:pPr algn="ctr">
              <a:lnSpc>
                <a:spcPts val="15219"/>
              </a:lnSpc>
              <a:spcBef>
                <a:spcPct val="0"/>
              </a:spcBef>
            </a:pPr>
            <a:r>
              <a:rPr lang="en-US" sz="10871">
                <a:solidFill>
                  <a:srgbClr val="000000"/>
                </a:solidFill>
                <a:latin typeface="Blanka"/>
                <a:ea typeface="Blanka"/>
                <a:cs typeface="Blanka"/>
                <a:sym typeface="Blanka"/>
              </a:rPr>
              <a:t>VILLIANS</a:t>
            </a:r>
          </a:p>
        </p:txBody>
      </p:sp>
      <p:sp>
        <p:nvSpPr>
          <p:cNvPr name="TextBox 11" id="11"/>
          <p:cNvSpPr txBox="true"/>
          <p:nvPr/>
        </p:nvSpPr>
        <p:spPr>
          <a:xfrm rot="0">
            <a:off x="448542" y="-76200"/>
            <a:ext cx="2607965" cy="606425"/>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Blanka"/>
                <a:ea typeface="Blanka"/>
                <a:cs typeface="Blanka"/>
                <a:sym typeface="Blanka"/>
              </a:rPr>
              <a:t>MALGORATH</a:t>
            </a:r>
          </a:p>
        </p:txBody>
      </p:sp>
      <p:sp>
        <p:nvSpPr>
          <p:cNvPr name="TextBox 12" id="12"/>
          <p:cNvSpPr txBox="true"/>
          <p:nvPr/>
        </p:nvSpPr>
        <p:spPr>
          <a:xfrm rot="0">
            <a:off x="14738305" y="5889"/>
            <a:ext cx="3901941" cy="606425"/>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Blanka"/>
                <a:ea typeface="Blanka"/>
                <a:cs typeface="Blanka"/>
                <a:sym typeface="Blanka"/>
              </a:rPr>
              <a:t>SERAPHINE</a:t>
            </a:r>
          </a:p>
        </p:txBody>
      </p:sp>
      <p:sp>
        <p:nvSpPr>
          <p:cNvPr name="TextBox 13" id="13"/>
          <p:cNvSpPr txBox="true"/>
          <p:nvPr/>
        </p:nvSpPr>
        <p:spPr>
          <a:xfrm rot="0">
            <a:off x="748165" y="3830098"/>
            <a:ext cx="2655888" cy="606425"/>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Blanka"/>
                <a:ea typeface="Blanka"/>
                <a:cs typeface="Blanka"/>
                <a:sym typeface="Blanka"/>
              </a:rPr>
              <a:t>VALTHARION</a:t>
            </a:r>
          </a:p>
        </p:txBody>
      </p:sp>
      <p:sp>
        <p:nvSpPr>
          <p:cNvPr name="TextBox 14" id="14"/>
          <p:cNvSpPr txBox="true"/>
          <p:nvPr/>
        </p:nvSpPr>
        <p:spPr>
          <a:xfrm rot="0">
            <a:off x="15987601" y="3299873"/>
            <a:ext cx="1403350" cy="606425"/>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Blanka"/>
                <a:ea typeface="Blanka"/>
                <a:cs typeface="Blanka"/>
                <a:sym typeface="Blanka"/>
              </a:rPr>
              <a:t>XYRIX</a:t>
            </a:r>
          </a:p>
        </p:txBody>
      </p:sp>
      <p:sp>
        <p:nvSpPr>
          <p:cNvPr name="TextBox 15" id="15"/>
          <p:cNvSpPr txBox="true"/>
          <p:nvPr/>
        </p:nvSpPr>
        <p:spPr>
          <a:xfrm rot="0">
            <a:off x="680366" y="7388721"/>
            <a:ext cx="2144316" cy="606425"/>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Blanka"/>
                <a:ea typeface="Blanka"/>
                <a:cs typeface="Blanka"/>
                <a:sym typeface="Blanka"/>
              </a:rPr>
              <a:t>VALTHERIS</a:t>
            </a:r>
          </a:p>
        </p:txBody>
      </p:sp>
      <p:sp>
        <p:nvSpPr>
          <p:cNvPr name="TextBox 16" id="16"/>
          <p:cNvSpPr txBox="true"/>
          <p:nvPr/>
        </p:nvSpPr>
        <p:spPr>
          <a:xfrm rot="0">
            <a:off x="15774032" y="6681258"/>
            <a:ext cx="1830487" cy="606425"/>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Blanka"/>
                <a:ea typeface="Blanka"/>
                <a:cs typeface="Blanka"/>
                <a:sym typeface="Blanka"/>
              </a:rPr>
              <a:t>ZEPHYRA</a:t>
            </a:r>
          </a:p>
        </p:txBody>
      </p:sp>
      <p:sp>
        <p:nvSpPr>
          <p:cNvPr name="Freeform 17" id="17"/>
          <p:cNvSpPr/>
          <p:nvPr/>
        </p:nvSpPr>
        <p:spPr>
          <a:xfrm flipH="true" flipV="false" rot="0">
            <a:off x="7995146" y="6757458"/>
            <a:ext cx="2603664" cy="3424206"/>
          </a:xfrm>
          <a:custGeom>
            <a:avLst/>
            <a:gdLst/>
            <a:ahLst/>
            <a:cxnLst/>
            <a:rect r="r" b="b" t="t" l="l"/>
            <a:pathLst>
              <a:path h="3424206" w="2603664">
                <a:moveTo>
                  <a:pt x="2603665" y="0"/>
                </a:moveTo>
                <a:lnTo>
                  <a:pt x="0" y="0"/>
                </a:lnTo>
                <a:lnTo>
                  <a:pt x="0" y="3424206"/>
                </a:lnTo>
                <a:lnTo>
                  <a:pt x="2603665" y="3424206"/>
                </a:lnTo>
                <a:lnTo>
                  <a:pt x="2603665" y="0"/>
                </a:lnTo>
                <a:close/>
              </a:path>
            </a:pathLst>
          </a:custGeom>
          <a:blipFill>
            <a:blip r:embed="rId9"/>
            <a:stretch>
              <a:fillRect l="-11589" t="0" r="-19925" b="0"/>
            </a:stretch>
          </a:blipFill>
        </p:spPr>
      </p:sp>
      <p:sp>
        <p:nvSpPr>
          <p:cNvPr name="TextBox 18" id="18"/>
          <p:cNvSpPr txBox="true"/>
          <p:nvPr/>
        </p:nvSpPr>
        <p:spPr>
          <a:xfrm rot="0">
            <a:off x="8098681" y="6415509"/>
            <a:ext cx="2090638" cy="607061"/>
          </a:xfrm>
          <a:prstGeom prst="rect">
            <a:avLst/>
          </a:prstGeom>
        </p:spPr>
        <p:txBody>
          <a:bodyPr anchor="t" rtlCol="false" tIns="0" lIns="0" bIns="0" rIns="0">
            <a:spAutoFit/>
          </a:bodyPr>
          <a:lstStyle/>
          <a:p>
            <a:pPr algn="ctr">
              <a:lnSpc>
                <a:spcPts val="4969"/>
              </a:lnSpc>
              <a:spcBef>
                <a:spcPct val="0"/>
              </a:spcBef>
            </a:pPr>
            <a:r>
              <a:rPr lang="en-US" sz="3499">
                <a:solidFill>
                  <a:srgbClr val="000000"/>
                </a:solidFill>
                <a:latin typeface="Blanka"/>
                <a:ea typeface="Blanka"/>
                <a:cs typeface="Blanka"/>
                <a:sym typeface="Blanka"/>
              </a:rPr>
              <a:t>ZHYRAXIS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7942958" y="5910456"/>
            <a:ext cx="9316342" cy="4376544"/>
            <a:chOff x="0" y="0"/>
            <a:chExt cx="12421790" cy="5835392"/>
          </a:xfrm>
        </p:grpSpPr>
        <p:sp>
          <p:nvSpPr>
            <p:cNvPr name="TextBox 4" id="4"/>
            <p:cNvSpPr txBox="true"/>
            <p:nvPr/>
          </p:nvSpPr>
          <p:spPr>
            <a:xfrm rot="0">
              <a:off x="0" y="-85725"/>
              <a:ext cx="3748352" cy="1000125"/>
            </a:xfrm>
            <a:prstGeom prst="rect">
              <a:avLst/>
            </a:prstGeom>
          </p:spPr>
          <p:txBody>
            <a:bodyPr anchor="t" rtlCol="false" tIns="0" lIns="0" bIns="0" rIns="0">
              <a:spAutoFit/>
            </a:bodyPr>
            <a:lstStyle/>
            <a:p>
              <a:pPr algn="ctr">
                <a:lnSpc>
                  <a:spcPts val="6299"/>
                </a:lnSpc>
                <a:spcBef>
                  <a:spcPct val="0"/>
                </a:spcBef>
              </a:pPr>
              <a:r>
                <a:rPr lang="en-US" sz="4500">
                  <a:solidFill>
                    <a:srgbClr val="000000"/>
                  </a:solidFill>
                  <a:latin typeface="Blanka"/>
                  <a:ea typeface="Blanka"/>
                  <a:cs typeface="Blanka"/>
                  <a:sym typeface="Blanka"/>
                </a:rPr>
                <a:t>CHYRONIS</a:t>
              </a:r>
            </a:p>
          </p:txBody>
        </p:sp>
        <p:sp>
          <p:nvSpPr>
            <p:cNvPr name="TextBox 5" id="5"/>
            <p:cNvSpPr txBox="true"/>
            <p:nvPr/>
          </p:nvSpPr>
          <p:spPr>
            <a:xfrm rot="0">
              <a:off x="0" y="1121961"/>
              <a:ext cx="12421790" cy="4713431"/>
            </a:xfrm>
            <a:prstGeom prst="rect">
              <a:avLst/>
            </a:prstGeom>
          </p:spPr>
          <p:txBody>
            <a:bodyPr anchor="t" rtlCol="false" tIns="0" lIns="0" bIns="0" rIns="0">
              <a:spAutoFit/>
            </a:bodyPr>
            <a:lstStyle/>
            <a:p>
              <a:pPr algn="just">
                <a:lnSpc>
                  <a:spcPts val="3499"/>
                </a:lnSpc>
                <a:spcBef>
                  <a:spcPct val="0"/>
                </a:spcBef>
              </a:pPr>
              <a:r>
                <a:rPr lang="en-US" sz="2499">
                  <a:solidFill>
                    <a:srgbClr val="000000"/>
                  </a:solidFill>
                  <a:latin typeface="Farro"/>
                  <a:ea typeface="Farro"/>
                  <a:cs typeface="Farro"/>
                  <a:sym typeface="Farro"/>
                </a:rPr>
                <a:t>the dark ruler of Kruvija, has silenced festivals across the world to erase divine influence and plunge humanity into despair. His seven commanders enforce his oppressive rule, ensuring no joy or celebration thrives. From his cold, shadowy fortress, Chyronis seeks to create a world of eternal darkness. If defeated, his reign will crumble, and the world will burst into light, joy, and celebrations, restoring hope and divine harmony.</a:t>
              </a:r>
            </a:p>
          </p:txBody>
        </p:sp>
      </p:grpSp>
      <p:grpSp>
        <p:nvGrpSpPr>
          <p:cNvPr name="Group 6" id="6"/>
          <p:cNvGrpSpPr/>
          <p:nvPr/>
        </p:nvGrpSpPr>
        <p:grpSpPr>
          <a:xfrm rot="0">
            <a:off x="463941" y="690562"/>
            <a:ext cx="10840913" cy="4452938"/>
            <a:chOff x="0" y="0"/>
            <a:chExt cx="14454551" cy="5937251"/>
          </a:xfrm>
        </p:grpSpPr>
        <p:sp>
          <p:nvSpPr>
            <p:cNvPr name="TextBox 7" id="7"/>
            <p:cNvSpPr txBox="true"/>
            <p:nvPr/>
          </p:nvSpPr>
          <p:spPr>
            <a:xfrm rot="0">
              <a:off x="0" y="-85725"/>
              <a:ext cx="2736850" cy="987426"/>
            </a:xfrm>
            <a:prstGeom prst="rect">
              <a:avLst/>
            </a:prstGeom>
          </p:spPr>
          <p:txBody>
            <a:bodyPr anchor="t" rtlCol="false" tIns="0" lIns="0" bIns="0" rIns="0">
              <a:spAutoFit/>
            </a:bodyPr>
            <a:lstStyle/>
            <a:p>
              <a:pPr algn="ctr">
                <a:lnSpc>
                  <a:spcPts val="6299"/>
                </a:lnSpc>
                <a:spcBef>
                  <a:spcPct val="0"/>
                </a:spcBef>
              </a:pPr>
              <a:r>
                <a:rPr lang="en-US" sz="4499">
                  <a:solidFill>
                    <a:srgbClr val="000000"/>
                  </a:solidFill>
                  <a:latin typeface="Blanka"/>
                  <a:ea typeface="Blanka"/>
                  <a:cs typeface="Blanka"/>
                  <a:sym typeface="Blanka"/>
                </a:rPr>
                <a:t>IKAROS</a:t>
              </a:r>
            </a:p>
          </p:txBody>
        </p:sp>
        <p:sp>
          <p:nvSpPr>
            <p:cNvPr name="TextBox 8" id="8"/>
            <p:cNvSpPr txBox="true"/>
            <p:nvPr/>
          </p:nvSpPr>
          <p:spPr>
            <a:xfrm rot="0">
              <a:off x="0" y="1300693"/>
              <a:ext cx="14454551" cy="4636558"/>
            </a:xfrm>
            <a:prstGeom prst="rect">
              <a:avLst/>
            </a:prstGeom>
          </p:spPr>
          <p:txBody>
            <a:bodyPr anchor="t" rtlCol="false" tIns="0" lIns="0" bIns="0" rIns="0">
              <a:spAutoFit/>
            </a:bodyPr>
            <a:lstStyle/>
            <a:p>
              <a:pPr algn="just">
                <a:lnSpc>
                  <a:spcPts val="3500"/>
                </a:lnSpc>
                <a:spcBef>
                  <a:spcPct val="0"/>
                </a:spcBef>
              </a:pPr>
              <a:r>
                <a:rPr lang="en-US" sz="2500">
                  <a:solidFill>
                    <a:srgbClr val="000000"/>
                  </a:solidFill>
                  <a:latin typeface="Farro"/>
                  <a:ea typeface="Farro"/>
                  <a:cs typeface="Farro"/>
                  <a:sym typeface="Farro"/>
                </a:rPr>
                <a:t>the hero of the game, wields a massive axe as he journeys through perilous dungeons to defeat powerful villains. Guided by Athena, his guardian angel, Ikaros battles fierce enemies and frees the Guardians of the Books, ancient protectors with the power to help him confront Chyronis, the dark force threatening the world. With each Guardian freed, Ikaros grows stronger, combining his martial prowess and Athena's wisdom to defeat Chyronis in the ultimate battle, restoring peace and balance to the realms.</a:t>
              </a:r>
            </a:p>
          </p:txBody>
        </p:sp>
      </p:grpSp>
      <p:sp>
        <p:nvSpPr>
          <p:cNvPr name="Freeform 9" id="9"/>
          <p:cNvSpPr/>
          <p:nvPr/>
        </p:nvSpPr>
        <p:spPr>
          <a:xfrm flipH="false" flipV="false" rot="0">
            <a:off x="779512" y="5346344"/>
            <a:ext cx="5339954" cy="5143500"/>
          </a:xfrm>
          <a:custGeom>
            <a:avLst/>
            <a:gdLst/>
            <a:ahLst/>
            <a:cxnLst/>
            <a:rect r="r" b="b" t="t" l="l"/>
            <a:pathLst>
              <a:path h="5143500" w="5339954">
                <a:moveTo>
                  <a:pt x="0" y="0"/>
                </a:moveTo>
                <a:lnTo>
                  <a:pt x="5339954" y="0"/>
                </a:lnTo>
                <a:lnTo>
                  <a:pt x="5339954" y="5143500"/>
                </a:lnTo>
                <a:lnTo>
                  <a:pt x="0" y="5143500"/>
                </a:lnTo>
                <a:lnTo>
                  <a:pt x="0" y="0"/>
                </a:lnTo>
                <a:close/>
              </a:path>
            </a:pathLst>
          </a:custGeom>
          <a:blipFill>
            <a:blip r:embed="rId3"/>
            <a:stretch>
              <a:fillRect l="0" t="-1909" r="0" b="-1909"/>
            </a:stretch>
          </a:blipFill>
        </p:spPr>
      </p:sp>
      <p:sp>
        <p:nvSpPr>
          <p:cNvPr name="Freeform 10" id="10"/>
          <p:cNvSpPr/>
          <p:nvPr/>
        </p:nvSpPr>
        <p:spPr>
          <a:xfrm flipH="false" flipV="false" rot="0">
            <a:off x="12202693" y="307962"/>
            <a:ext cx="5201119" cy="5218091"/>
          </a:xfrm>
          <a:custGeom>
            <a:avLst/>
            <a:gdLst/>
            <a:ahLst/>
            <a:cxnLst/>
            <a:rect r="r" b="b" t="t" l="l"/>
            <a:pathLst>
              <a:path h="5218091" w="5201119">
                <a:moveTo>
                  <a:pt x="0" y="0"/>
                </a:moveTo>
                <a:lnTo>
                  <a:pt x="5201118" y="0"/>
                </a:lnTo>
                <a:lnTo>
                  <a:pt x="5201118" y="5218091"/>
                </a:lnTo>
                <a:lnTo>
                  <a:pt x="0" y="5218091"/>
                </a:lnTo>
                <a:lnTo>
                  <a:pt x="0" y="0"/>
                </a:lnTo>
                <a:close/>
              </a:path>
            </a:pathLst>
          </a:custGeom>
          <a:blipFill>
            <a:blip r:embed="rId4"/>
            <a:stretch>
              <a:fillRect l="-264" t="0" r="-264" b="-201"/>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9D9D9"/>
        </a:solidFill>
      </p:bgPr>
    </p:bg>
    <p:spTree>
      <p:nvGrpSpPr>
        <p:cNvPr id="1" name=""/>
        <p:cNvGrpSpPr/>
        <p:nvPr/>
      </p:nvGrpSpPr>
      <p:grpSpPr>
        <a:xfrm>
          <a:off x="0" y="0"/>
          <a:ext cx="0" cy="0"/>
          <a:chOff x="0" y="0"/>
          <a:chExt cx="0" cy="0"/>
        </a:xfrm>
      </p:grpSpPr>
      <p:sp>
        <p:nvSpPr>
          <p:cNvPr name="Freeform 2" id="2"/>
          <p:cNvSpPr/>
          <p:nvPr/>
        </p:nvSpPr>
        <p:spPr>
          <a:xfrm flipH="false" flipV="false" rot="0">
            <a:off x="2286140" y="12678"/>
            <a:ext cx="13715721" cy="10274322"/>
          </a:xfrm>
          <a:custGeom>
            <a:avLst/>
            <a:gdLst/>
            <a:ahLst/>
            <a:cxnLst/>
            <a:rect r="r" b="b" t="t" l="l"/>
            <a:pathLst>
              <a:path h="10274322" w="13715721">
                <a:moveTo>
                  <a:pt x="0" y="0"/>
                </a:moveTo>
                <a:lnTo>
                  <a:pt x="13715720" y="0"/>
                </a:lnTo>
                <a:lnTo>
                  <a:pt x="13715720" y="10274322"/>
                </a:lnTo>
                <a:lnTo>
                  <a:pt x="0" y="102743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242286" y="914400"/>
            <a:ext cx="1893570" cy="873125"/>
          </a:xfrm>
          <a:prstGeom prst="rect">
            <a:avLst/>
          </a:prstGeom>
        </p:spPr>
        <p:txBody>
          <a:bodyPr anchor="t" rtlCol="false" tIns="0" lIns="0" bIns="0" rIns="0">
            <a:spAutoFit/>
          </a:bodyPr>
          <a:lstStyle/>
          <a:p>
            <a:pPr algn="ctr" marL="0" indent="0" lvl="0">
              <a:lnSpc>
                <a:spcPts val="7000"/>
              </a:lnSpc>
              <a:spcBef>
                <a:spcPct val="0"/>
              </a:spcBef>
            </a:pPr>
            <a:r>
              <a:rPr lang="en-US" sz="5000">
                <a:solidFill>
                  <a:srgbClr val="3D455C"/>
                </a:solidFill>
                <a:latin typeface="Blanka"/>
                <a:ea typeface="Blanka"/>
                <a:cs typeface="Blanka"/>
                <a:sym typeface="Blanka"/>
              </a:rPr>
              <a:t>index</a:t>
            </a:r>
          </a:p>
        </p:txBody>
      </p:sp>
      <p:sp>
        <p:nvSpPr>
          <p:cNvPr name="Freeform 4" id="4"/>
          <p:cNvSpPr/>
          <p:nvPr/>
        </p:nvSpPr>
        <p:spPr>
          <a:xfrm flipH="false" flipV="false" rot="-5400000">
            <a:off x="13598582" y="2879529"/>
            <a:ext cx="7315200" cy="1556143"/>
          </a:xfrm>
          <a:custGeom>
            <a:avLst/>
            <a:gdLst/>
            <a:ahLst/>
            <a:cxnLst/>
            <a:rect r="r" b="b" t="t" l="l"/>
            <a:pathLst>
              <a:path h="1556143" w="7315200">
                <a:moveTo>
                  <a:pt x="0" y="0"/>
                </a:moveTo>
                <a:lnTo>
                  <a:pt x="7315200" y="0"/>
                </a:lnTo>
                <a:lnTo>
                  <a:pt x="7315200" y="1556142"/>
                </a:lnTo>
                <a:lnTo>
                  <a:pt x="0" y="15561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6966123" y="1749425"/>
            <a:ext cx="7059806" cy="7747234"/>
          </a:xfrm>
          <a:prstGeom prst="rect">
            <a:avLst/>
          </a:prstGeom>
        </p:spPr>
        <p:txBody>
          <a:bodyPr anchor="t" rtlCol="false" tIns="0" lIns="0" bIns="0" rIns="0">
            <a:spAutoFit/>
          </a:bodyPr>
          <a:lstStyle/>
          <a:p>
            <a:pPr algn="l" marL="475499" indent="-237750" lvl="1">
              <a:lnSpc>
                <a:spcPts val="3083"/>
              </a:lnSpc>
              <a:buFont typeface="Arial"/>
              <a:buChar char="•"/>
            </a:pPr>
            <a:r>
              <a:rPr lang="en-US" sz="2202">
                <a:solidFill>
                  <a:srgbClr val="3D455C"/>
                </a:solidFill>
                <a:latin typeface="Blanka"/>
                <a:ea typeface="Blanka"/>
                <a:cs typeface="Blanka"/>
                <a:sym typeface="Blanka"/>
              </a:rPr>
              <a:t>abstract</a:t>
            </a:r>
          </a:p>
          <a:p>
            <a:pPr algn="l" marL="475499" indent="-237750" lvl="1">
              <a:lnSpc>
                <a:spcPts val="3083"/>
              </a:lnSpc>
              <a:buFont typeface="Arial"/>
              <a:buChar char="•"/>
            </a:pPr>
            <a:r>
              <a:rPr lang="en-US" sz="2202">
                <a:solidFill>
                  <a:srgbClr val="3D455C"/>
                </a:solidFill>
                <a:latin typeface="Blanka"/>
                <a:ea typeface="Blanka"/>
                <a:cs typeface="Blanka"/>
                <a:sym typeface="Blanka"/>
              </a:rPr>
              <a:t>competitive analysis</a:t>
            </a:r>
          </a:p>
          <a:p>
            <a:pPr algn="l" marL="475499" indent="-237750" lvl="1">
              <a:lnSpc>
                <a:spcPts val="3083"/>
              </a:lnSpc>
              <a:buFont typeface="Arial"/>
              <a:buChar char="•"/>
            </a:pPr>
            <a:r>
              <a:rPr lang="en-US" sz="2202">
                <a:solidFill>
                  <a:srgbClr val="3D455C"/>
                </a:solidFill>
                <a:latin typeface="Blanka"/>
                <a:ea typeface="Blanka"/>
                <a:cs typeface="Blanka"/>
                <a:sym typeface="Blanka"/>
              </a:rPr>
              <a:t>synopsis</a:t>
            </a:r>
          </a:p>
          <a:p>
            <a:pPr algn="l" marL="475499" indent="-237750" lvl="1">
              <a:lnSpc>
                <a:spcPts val="3083"/>
              </a:lnSpc>
              <a:buFont typeface="Arial"/>
              <a:buChar char="•"/>
            </a:pPr>
            <a:r>
              <a:rPr lang="en-US" sz="2202">
                <a:solidFill>
                  <a:srgbClr val="3D455C"/>
                </a:solidFill>
                <a:latin typeface="Blanka"/>
                <a:ea typeface="Blanka"/>
                <a:cs typeface="Blanka"/>
                <a:sym typeface="Blanka"/>
              </a:rPr>
              <a:t>scoring</a:t>
            </a:r>
          </a:p>
          <a:p>
            <a:pPr algn="l" marL="475499" indent="-237750" lvl="1">
              <a:lnSpc>
                <a:spcPts val="3083"/>
              </a:lnSpc>
              <a:buFont typeface="Arial"/>
              <a:buChar char="•"/>
            </a:pPr>
            <a:r>
              <a:rPr lang="en-US" sz="2202">
                <a:solidFill>
                  <a:srgbClr val="3D455C"/>
                </a:solidFill>
                <a:latin typeface="Blanka"/>
                <a:ea typeface="Blanka"/>
                <a:cs typeface="Blanka"/>
                <a:sym typeface="Blanka"/>
              </a:rPr>
              <a:t>blind mode</a:t>
            </a:r>
          </a:p>
          <a:p>
            <a:pPr algn="l" marL="475499" indent="-237750" lvl="1">
              <a:lnSpc>
                <a:spcPts val="3083"/>
              </a:lnSpc>
              <a:buFont typeface="Arial"/>
              <a:buChar char="•"/>
            </a:pPr>
            <a:r>
              <a:rPr lang="en-US" sz="2202">
                <a:solidFill>
                  <a:srgbClr val="3D455C"/>
                </a:solidFill>
                <a:latin typeface="Blanka"/>
                <a:ea typeface="Blanka"/>
                <a:cs typeface="Blanka"/>
                <a:sym typeface="Blanka"/>
              </a:rPr>
              <a:t>pangeana</a:t>
            </a:r>
          </a:p>
          <a:p>
            <a:pPr algn="l" marL="475499" indent="-237750" lvl="1">
              <a:lnSpc>
                <a:spcPts val="3083"/>
              </a:lnSpc>
              <a:buFont typeface="Arial"/>
              <a:buChar char="•"/>
            </a:pPr>
            <a:r>
              <a:rPr lang="en-US" sz="2202">
                <a:solidFill>
                  <a:srgbClr val="3D455C"/>
                </a:solidFill>
                <a:latin typeface="Blanka"/>
                <a:ea typeface="Blanka"/>
                <a:cs typeface="Blanka"/>
                <a:sym typeface="Blanka"/>
              </a:rPr>
              <a:t>game play</a:t>
            </a:r>
          </a:p>
          <a:p>
            <a:pPr algn="l" marL="475499" indent="-237750" lvl="1">
              <a:lnSpc>
                <a:spcPts val="3083"/>
              </a:lnSpc>
              <a:buFont typeface="Arial"/>
              <a:buChar char="•"/>
            </a:pPr>
            <a:r>
              <a:rPr lang="en-US" sz="2202">
                <a:solidFill>
                  <a:srgbClr val="3D455C"/>
                </a:solidFill>
                <a:latin typeface="Blanka"/>
                <a:ea typeface="Blanka"/>
                <a:cs typeface="Blanka"/>
                <a:sym typeface="Blanka"/>
              </a:rPr>
              <a:t>characters</a:t>
            </a:r>
          </a:p>
          <a:p>
            <a:pPr algn="l" marL="475499" indent="-237750" lvl="1">
              <a:lnSpc>
                <a:spcPts val="3083"/>
              </a:lnSpc>
              <a:buFont typeface="Arial"/>
              <a:buChar char="•"/>
            </a:pPr>
            <a:r>
              <a:rPr lang="en-US" sz="2202">
                <a:solidFill>
                  <a:srgbClr val="3D455C"/>
                </a:solidFill>
                <a:latin typeface="Blanka"/>
                <a:ea typeface="Blanka"/>
                <a:cs typeface="Blanka"/>
                <a:sym typeface="Blanka"/>
              </a:rPr>
              <a:t>cuisine</a:t>
            </a:r>
          </a:p>
          <a:p>
            <a:pPr algn="l" marL="475499" indent="-237750" lvl="1">
              <a:lnSpc>
                <a:spcPts val="3083"/>
              </a:lnSpc>
              <a:buFont typeface="Arial"/>
              <a:buChar char="•"/>
            </a:pPr>
            <a:r>
              <a:rPr lang="en-US" sz="2202">
                <a:solidFill>
                  <a:srgbClr val="3D455C"/>
                </a:solidFill>
                <a:latin typeface="Blanka"/>
                <a:ea typeface="Blanka"/>
                <a:cs typeface="Blanka"/>
                <a:sym typeface="Blanka"/>
              </a:rPr>
              <a:t>weapons</a:t>
            </a:r>
          </a:p>
          <a:p>
            <a:pPr algn="l" marL="475499" indent="-237750" lvl="1">
              <a:lnSpc>
                <a:spcPts val="3083"/>
              </a:lnSpc>
              <a:buFont typeface="Arial"/>
              <a:buChar char="•"/>
            </a:pPr>
            <a:r>
              <a:rPr lang="en-US" sz="2202">
                <a:solidFill>
                  <a:srgbClr val="3D455C"/>
                </a:solidFill>
                <a:latin typeface="Blanka"/>
                <a:ea typeface="Blanka"/>
                <a:cs typeface="Blanka"/>
                <a:sym typeface="Blanka"/>
              </a:rPr>
              <a:t>festivals</a:t>
            </a:r>
          </a:p>
          <a:p>
            <a:pPr algn="l" marL="475499" indent="-237750" lvl="1">
              <a:lnSpc>
                <a:spcPts val="3083"/>
              </a:lnSpc>
              <a:buFont typeface="Arial"/>
              <a:buChar char="•"/>
            </a:pPr>
            <a:r>
              <a:rPr lang="en-US" sz="2202">
                <a:solidFill>
                  <a:srgbClr val="3D455C"/>
                </a:solidFill>
                <a:latin typeface="Blanka"/>
                <a:ea typeface="Blanka"/>
                <a:cs typeface="Blanka"/>
                <a:sym typeface="Blanka"/>
              </a:rPr>
              <a:t>game mechanics</a:t>
            </a:r>
          </a:p>
          <a:p>
            <a:pPr algn="l" marL="475499" indent="-237750" lvl="1">
              <a:lnSpc>
                <a:spcPts val="3083"/>
              </a:lnSpc>
              <a:buFont typeface="Arial"/>
              <a:buChar char="•"/>
            </a:pPr>
            <a:r>
              <a:rPr lang="en-US" sz="2202">
                <a:solidFill>
                  <a:srgbClr val="3D455C"/>
                </a:solidFill>
                <a:latin typeface="Blanka"/>
                <a:ea typeface="Blanka"/>
                <a:cs typeface="Blanka"/>
                <a:sym typeface="Blanka"/>
              </a:rPr>
              <a:t>empathy mapping</a:t>
            </a:r>
          </a:p>
          <a:p>
            <a:pPr algn="l" marL="475499" indent="-237750" lvl="1">
              <a:lnSpc>
                <a:spcPts val="3083"/>
              </a:lnSpc>
              <a:buFont typeface="Arial"/>
              <a:buChar char="•"/>
            </a:pPr>
            <a:r>
              <a:rPr lang="en-US" sz="2202">
                <a:solidFill>
                  <a:srgbClr val="3D455C"/>
                </a:solidFill>
                <a:latin typeface="Blanka"/>
                <a:ea typeface="Blanka"/>
                <a:cs typeface="Blanka"/>
                <a:sym typeface="Blanka"/>
              </a:rPr>
              <a:t>graphuse</a:t>
            </a:r>
          </a:p>
          <a:p>
            <a:pPr algn="l" marL="475499" indent="-237750" lvl="1">
              <a:lnSpc>
                <a:spcPts val="3083"/>
              </a:lnSpc>
              <a:buFont typeface="Arial"/>
              <a:buChar char="•"/>
            </a:pPr>
            <a:r>
              <a:rPr lang="en-US" sz="2202">
                <a:solidFill>
                  <a:srgbClr val="3D455C"/>
                </a:solidFill>
                <a:latin typeface="Blanka"/>
                <a:ea typeface="Blanka"/>
                <a:cs typeface="Blanka"/>
                <a:sym typeface="Blanka"/>
              </a:rPr>
              <a:t>user persona</a:t>
            </a:r>
          </a:p>
          <a:p>
            <a:pPr algn="l" marL="475499" indent="-237750" lvl="1">
              <a:lnSpc>
                <a:spcPts val="3083"/>
              </a:lnSpc>
              <a:buFont typeface="Arial"/>
              <a:buChar char="•"/>
            </a:pPr>
            <a:r>
              <a:rPr lang="en-US" sz="2202">
                <a:solidFill>
                  <a:srgbClr val="3D455C"/>
                </a:solidFill>
                <a:latin typeface="Blanka"/>
                <a:ea typeface="Blanka"/>
                <a:cs typeface="Blanka"/>
                <a:sym typeface="Blanka"/>
              </a:rPr>
              <a:t>user flow and information architecture</a:t>
            </a:r>
          </a:p>
          <a:p>
            <a:pPr algn="l" marL="475499" indent="-237750" lvl="1">
              <a:lnSpc>
                <a:spcPts val="3083"/>
              </a:lnSpc>
              <a:buFont typeface="Arial"/>
              <a:buChar char="•"/>
            </a:pPr>
            <a:r>
              <a:rPr lang="en-US" sz="2202">
                <a:solidFill>
                  <a:srgbClr val="3D455C"/>
                </a:solidFill>
                <a:latin typeface="Blanka"/>
                <a:ea typeface="Blanka"/>
                <a:cs typeface="Blanka"/>
                <a:sym typeface="Blanka"/>
              </a:rPr>
              <a:t>wireframes</a:t>
            </a:r>
          </a:p>
          <a:p>
            <a:pPr algn="l" marL="475499" indent="-237750" lvl="1">
              <a:lnSpc>
                <a:spcPts val="3083"/>
              </a:lnSpc>
              <a:buFont typeface="Arial"/>
              <a:buChar char="•"/>
            </a:pPr>
            <a:r>
              <a:rPr lang="en-US" sz="2202">
                <a:solidFill>
                  <a:srgbClr val="3D455C"/>
                </a:solidFill>
                <a:latin typeface="Blanka"/>
                <a:ea typeface="Blanka"/>
                <a:cs typeface="Blanka"/>
                <a:sym typeface="Blanka"/>
              </a:rPr>
              <a:t>game screen</a:t>
            </a:r>
          </a:p>
          <a:p>
            <a:pPr algn="l" marL="475499" indent="-237750" lvl="1">
              <a:lnSpc>
                <a:spcPts val="3083"/>
              </a:lnSpc>
              <a:buFont typeface="Arial"/>
              <a:buChar char="•"/>
            </a:pPr>
            <a:r>
              <a:rPr lang="en-US" sz="2202">
                <a:solidFill>
                  <a:srgbClr val="3D455C"/>
                </a:solidFill>
                <a:latin typeface="Blanka"/>
                <a:ea typeface="Blanka"/>
                <a:cs typeface="Blanka"/>
                <a:sym typeface="Blanka"/>
              </a:rPr>
              <a:t>brainstorming</a:t>
            </a:r>
          </a:p>
          <a:p>
            <a:pPr algn="l" marL="475499" indent="-237750" lvl="1">
              <a:lnSpc>
                <a:spcPts val="3083"/>
              </a:lnSpc>
              <a:buFont typeface="Arial"/>
              <a:buChar char="•"/>
            </a:pPr>
            <a:r>
              <a:rPr lang="en-US" sz="2202">
                <a:solidFill>
                  <a:srgbClr val="3D455C"/>
                </a:solidFill>
                <a:latin typeface="Blanka"/>
                <a:ea typeface="Blanka"/>
                <a:cs typeface="Blanka"/>
                <a:sym typeface="Blanka"/>
              </a:rPr>
              <a:t>references</a:t>
            </a:r>
          </a:p>
        </p:txBody>
      </p:sp>
      <p:sp>
        <p:nvSpPr>
          <p:cNvPr name="Freeform 6" id="6"/>
          <p:cNvSpPr/>
          <p:nvPr/>
        </p:nvSpPr>
        <p:spPr>
          <a:xfrm flipH="false" flipV="false" rot="0">
            <a:off x="-447978" y="4233571"/>
            <a:ext cx="6134411" cy="6603074"/>
          </a:xfrm>
          <a:custGeom>
            <a:avLst/>
            <a:gdLst/>
            <a:ahLst/>
            <a:cxnLst/>
            <a:rect r="r" b="b" t="t" l="l"/>
            <a:pathLst>
              <a:path h="6603074" w="6134411">
                <a:moveTo>
                  <a:pt x="0" y="0"/>
                </a:moveTo>
                <a:lnTo>
                  <a:pt x="6134412" y="0"/>
                </a:lnTo>
                <a:lnTo>
                  <a:pt x="6134412" y="6603073"/>
                </a:lnTo>
                <a:lnTo>
                  <a:pt x="0" y="6603073"/>
                </a:lnTo>
                <a:lnTo>
                  <a:pt x="0" y="0"/>
                </a:lnTo>
                <a:close/>
              </a:path>
            </a:pathLst>
          </a:custGeom>
          <a:blipFill>
            <a:blip r:embed="rId6"/>
            <a:stretch>
              <a:fillRect l="-3819" t="0" r="-3819"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953471" y="1718433"/>
            <a:ext cx="11960138" cy="3425067"/>
            <a:chOff x="0" y="0"/>
            <a:chExt cx="15946850" cy="4566755"/>
          </a:xfrm>
        </p:grpSpPr>
        <p:sp>
          <p:nvSpPr>
            <p:cNvPr name="TextBox 4" id="4"/>
            <p:cNvSpPr txBox="true"/>
            <p:nvPr/>
          </p:nvSpPr>
          <p:spPr>
            <a:xfrm rot="0">
              <a:off x="0" y="1089072"/>
              <a:ext cx="15946850" cy="3477683"/>
            </a:xfrm>
            <a:prstGeom prst="rect">
              <a:avLst/>
            </a:prstGeom>
          </p:spPr>
          <p:txBody>
            <a:bodyPr anchor="t" rtlCol="false" tIns="0" lIns="0" bIns="0" rIns="0">
              <a:spAutoFit/>
            </a:bodyPr>
            <a:lstStyle/>
            <a:p>
              <a:pPr algn="just">
                <a:lnSpc>
                  <a:spcPts val="3500"/>
                </a:lnSpc>
                <a:spcBef>
                  <a:spcPct val="0"/>
                </a:spcBef>
              </a:pPr>
              <a:r>
                <a:rPr lang="en-US" sz="2500">
                  <a:solidFill>
                    <a:srgbClr val="000000"/>
                  </a:solidFill>
                  <a:latin typeface="Farro"/>
                  <a:ea typeface="Farro"/>
                  <a:cs typeface="Farro"/>
                  <a:sym typeface="Farro"/>
                </a:rPr>
                <a:t>The Seven Commanders of Chyronis are his loyal enforcers, each ruling over a region of the world to suppress festivals and ensure darkness prevails. They have also captured the Guardians of the Books, ancient protectors holding the knowledge and power needed to restore balance. Each commander embodies a unique aspect of fear and oppression, using their powers to maintain Chyronis’ rule.</a:t>
              </a:r>
            </a:p>
          </p:txBody>
        </p:sp>
        <p:sp>
          <p:nvSpPr>
            <p:cNvPr name="TextBox 5" id="5"/>
            <p:cNvSpPr txBox="true"/>
            <p:nvPr/>
          </p:nvSpPr>
          <p:spPr>
            <a:xfrm rot="0">
              <a:off x="0" y="-85725"/>
              <a:ext cx="14878867" cy="1000125"/>
            </a:xfrm>
            <a:prstGeom prst="rect">
              <a:avLst/>
            </a:prstGeom>
          </p:spPr>
          <p:txBody>
            <a:bodyPr anchor="t" rtlCol="false" tIns="0" lIns="0" bIns="0" rIns="0">
              <a:spAutoFit/>
            </a:bodyPr>
            <a:lstStyle/>
            <a:p>
              <a:pPr algn="ctr">
                <a:lnSpc>
                  <a:spcPts val="6299"/>
                </a:lnSpc>
                <a:spcBef>
                  <a:spcPct val="0"/>
                </a:spcBef>
              </a:pPr>
              <a:r>
                <a:rPr lang="en-US" sz="4500">
                  <a:solidFill>
                    <a:srgbClr val="000000"/>
                  </a:solidFill>
                  <a:latin typeface="Blanka"/>
                  <a:ea typeface="Blanka"/>
                  <a:cs typeface="Blanka"/>
                  <a:sym typeface="Blanka"/>
                </a:rPr>
                <a:t>The Seven Commanders of Chyronis </a:t>
              </a:r>
            </a:p>
          </p:txBody>
        </p:sp>
      </p:grpSp>
      <p:grpSp>
        <p:nvGrpSpPr>
          <p:cNvPr name="Group 6" id="6"/>
          <p:cNvGrpSpPr/>
          <p:nvPr/>
        </p:nvGrpSpPr>
        <p:grpSpPr>
          <a:xfrm rot="0">
            <a:off x="14600708" y="3601598"/>
            <a:ext cx="2940282" cy="2796060"/>
            <a:chOff x="0" y="0"/>
            <a:chExt cx="3920376" cy="3728079"/>
          </a:xfrm>
        </p:grpSpPr>
        <p:sp>
          <p:nvSpPr>
            <p:cNvPr name="Freeform 7" id="7"/>
            <p:cNvSpPr/>
            <p:nvPr/>
          </p:nvSpPr>
          <p:spPr>
            <a:xfrm flipH="false" flipV="false" rot="0">
              <a:off x="0" y="177632"/>
              <a:ext cx="3920376" cy="3550448"/>
            </a:xfrm>
            <a:custGeom>
              <a:avLst/>
              <a:gdLst/>
              <a:ahLst/>
              <a:cxnLst/>
              <a:rect r="r" b="b" t="t" l="l"/>
              <a:pathLst>
                <a:path h="3550448" w="3920376">
                  <a:moveTo>
                    <a:pt x="0" y="0"/>
                  </a:moveTo>
                  <a:lnTo>
                    <a:pt x="3920376" y="0"/>
                  </a:lnTo>
                  <a:lnTo>
                    <a:pt x="3920376" y="3550447"/>
                  </a:lnTo>
                  <a:lnTo>
                    <a:pt x="0" y="3550447"/>
                  </a:lnTo>
                  <a:lnTo>
                    <a:pt x="0" y="0"/>
                  </a:lnTo>
                  <a:close/>
                </a:path>
              </a:pathLst>
            </a:custGeom>
            <a:blipFill>
              <a:blip r:embed="rId3"/>
              <a:stretch>
                <a:fillRect l="0" t="0" r="0" b="-10419"/>
              </a:stretch>
            </a:blipFill>
          </p:spPr>
        </p:sp>
        <p:sp>
          <p:nvSpPr>
            <p:cNvPr name="TextBox 8" id="8"/>
            <p:cNvSpPr txBox="true"/>
            <p:nvPr/>
          </p:nvSpPr>
          <p:spPr>
            <a:xfrm rot="0">
              <a:off x="365410" y="-66675"/>
              <a:ext cx="3189555" cy="703442"/>
            </a:xfrm>
            <a:prstGeom prst="rect">
              <a:avLst/>
            </a:prstGeom>
          </p:spPr>
          <p:txBody>
            <a:bodyPr anchor="t" rtlCol="false" tIns="0" lIns="0" bIns="0" rIns="0">
              <a:spAutoFit/>
            </a:bodyPr>
            <a:lstStyle/>
            <a:p>
              <a:pPr algn="ctr">
                <a:lnSpc>
                  <a:spcPts val="4413"/>
                </a:lnSpc>
                <a:spcBef>
                  <a:spcPct val="0"/>
                </a:spcBef>
              </a:pPr>
              <a:r>
                <a:rPr lang="en-US" sz="3152">
                  <a:solidFill>
                    <a:srgbClr val="000000"/>
                  </a:solidFill>
                  <a:latin typeface="Blanka"/>
                  <a:ea typeface="Blanka"/>
                  <a:cs typeface="Blanka"/>
                  <a:sym typeface="Blanka"/>
                </a:rPr>
                <a:t>VALTHARION</a:t>
              </a:r>
            </a:p>
          </p:txBody>
        </p:sp>
      </p:grpSp>
      <p:sp>
        <p:nvSpPr>
          <p:cNvPr name="Freeform 9" id="9"/>
          <p:cNvSpPr/>
          <p:nvPr/>
        </p:nvSpPr>
        <p:spPr>
          <a:xfrm flipH="false" flipV="false" rot="0">
            <a:off x="14600708" y="6664242"/>
            <a:ext cx="3450438" cy="3154609"/>
          </a:xfrm>
          <a:custGeom>
            <a:avLst/>
            <a:gdLst/>
            <a:ahLst/>
            <a:cxnLst/>
            <a:rect r="r" b="b" t="t" l="l"/>
            <a:pathLst>
              <a:path h="3154609" w="3450438">
                <a:moveTo>
                  <a:pt x="0" y="0"/>
                </a:moveTo>
                <a:lnTo>
                  <a:pt x="3450438" y="0"/>
                </a:lnTo>
                <a:lnTo>
                  <a:pt x="3450438" y="3154609"/>
                </a:lnTo>
                <a:lnTo>
                  <a:pt x="0" y="3154609"/>
                </a:lnTo>
                <a:lnTo>
                  <a:pt x="0" y="0"/>
                </a:lnTo>
                <a:close/>
              </a:path>
            </a:pathLst>
          </a:custGeom>
          <a:blipFill>
            <a:blip r:embed="rId4"/>
            <a:stretch>
              <a:fillRect l="0" t="0" r="0" b="-9377"/>
            </a:stretch>
          </a:blipFill>
        </p:spPr>
      </p:sp>
      <p:sp>
        <p:nvSpPr>
          <p:cNvPr name="TextBox 10" id="10"/>
          <p:cNvSpPr txBox="true"/>
          <p:nvPr/>
        </p:nvSpPr>
        <p:spPr>
          <a:xfrm rot="0">
            <a:off x="15140125" y="6476778"/>
            <a:ext cx="2144316" cy="606425"/>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Blanka"/>
                <a:ea typeface="Blanka"/>
                <a:cs typeface="Blanka"/>
                <a:sym typeface="Blanka"/>
              </a:rPr>
              <a:t>VALTHERIS</a:t>
            </a:r>
          </a:p>
        </p:txBody>
      </p:sp>
      <p:grpSp>
        <p:nvGrpSpPr>
          <p:cNvPr name="Group 11" id="11"/>
          <p:cNvGrpSpPr/>
          <p:nvPr/>
        </p:nvGrpSpPr>
        <p:grpSpPr>
          <a:xfrm rot="0">
            <a:off x="14561469" y="304819"/>
            <a:ext cx="3018760" cy="3296780"/>
            <a:chOff x="0" y="0"/>
            <a:chExt cx="4025014" cy="4395706"/>
          </a:xfrm>
        </p:grpSpPr>
        <p:sp>
          <p:nvSpPr>
            <p:cNvPr name="Freeform 12" id="12"/>
            <p:cNvSpPr/>
            <p:nvPr/>
          </p:nvSpPr>
          <p:spPr>
            <a:xfrm flipH="false" flipV="false" rot="0">
              <a:off x="0" y="370692"/>
              <a:ext cx="4025014" cy="4025014"/>
            </a:xfrm>
            <a:custGeom>
              <a:avLst/>
              <a:gdLst/>
              <a:ahLst/>
              <a:cxnLst/>
              <a:rect r="r" b="b" t="t" l="l"/>
              <a:pathLst>
                <a:path h="4025014" w="4025014">
                  <a:moveTo>
                    <a:pt x="0" y="0"/>
                  </a:moveTo>
                  <a:lnTo>
                    <a:pt x="4025014" y="0"/>
                  </a:lnTo>
                  <a:lnTo>
                    <a:pt x="4025014" y="4025014"/>
                  </a:lnTo>
                  <a:lnTo>
                    <a:pt x="0" y="4025014"/>
                  </a:lnTo>
                  <a:lnTo>
                    <a:pt x="0" y="0"/>
                  </a:lnTo>
                  <a:close/>
                </a:path>
              </a:pathLst>
            </a:custGeom>
            <a:blipFill>
              <a:blip r:embed="rId5"/>
              <a:stretch>
                <a:fillRect l="0" t="0" r="0" b="0"/>
              </a:stretch>
            </a:blipFill>
          </p:spPr>
        </p:sp>
        <p:sp>
          <p:nvSpPr>
            <p:cNvPr name="TextBox 13" id="13"/>
            <p:cNvSpPr txBox="true"/>
            <p:nvPr/>
          </p:nvSpPr>
          <p:spPr>
            <a:xfrm rot="0">
              <a:off x="215226" y="-66675"/>
              <a:ext cx="3136277" cy="704311"/>
            </a:xfrm>
            <a:prstGeom prst="rect">
              <a:avLst/>
            </a:prstGeom>
          </p:spPr>
          <p:txBody>
            <a:bodyPr anchor="t" rtlCol="false" tIns="0" lIns="0" bIns="0" rIns="0">
              <a:spAutoFit/>
            </a:bodyPr>
            <a:lstStyle/>
            <a:p>
              <a:pPr algn="ctr">
                <a:lnSpc>
                  <a:spcPts val="4419"/>
                </a:lnSpc>
                <a:spcBef>
                  <a:spcPct val="0"/>
                </a:spcBef>
              </a:pPr>
              <a:r>
                <a:rPr lang="en-US" sz="3156">
                  <a:solidFill>
                    <a:srgbClr val="000000"/>
                  </a:solidFill>
                  <a:latin typeface="Blanka"/>
                  <a:ea typeface="Blanka"/>
                  <a:cs typeface="Blanka"/>
                  <a:sym typeface="Blanka"/>
                </a:rPr>
                <a:t>MALGORATH</a:t>
              </a:r>
            </a:p>
          </p:txBody>
        </p:sp>
      </p:grpSp>
      <p:sp>
        <p:nvSpPr>
          <p:cNvPr name="Freeform 14" id="14"/>
          <p:cNvSpPr/>
          <p:nvPr/>
        </p:nvSpPr>
        <p:spPr>
          <a:xfrm flipH="false" flipV="false" rot="0">
            <a:off x="450689" y="6824337"/>
            <a:ext cx="3005564" cy="3264430"/>
          </a:xfrm>
          <a:custGeom>
            <a:avLst/>
            <a:gdLst/>
            <a:ahLst/>
            <a:cxnLst/>
            <a:rect r="r" b="b" t="t" l="l"/>
            <a:pathLst>
              <a:path h="3264430" w="3005564">
                <a:moveTo>
                  <a:pt x="0" y="0"/>
                </a:moveTo>
                <a:lnTo>
                  <a:pt x="3005564" y="0"/>
                </a:lnTo>
                <a:lnTo>
                  <a:pt x="3005564" y="3264430"/>
                </a:lnTo>
                <a:lnTo>
                  <a:pt x="0" y="3264430"/>
                </a:lnTo>
                <a:lnTo>
                  <a:pt x="0" y="0"/>
                </a:lnTo>
                <a:close/>
              </a:path>
            </a:pathLst>
          </a:custGeom>
          <a:blipFill>
            <a:blip r:embed="rId6"/>
            <a:stretch>
              <a:fillRect l="-4306" t="0" r="-4306" b="0"/>
            </a:stretch>
          </a:blipFill>
        </p:spPr>
      </p:sp>
      <p:sp>
        <p:nvSpPr>
          <p:cNvPr name="Freeform 15" id="15"/>
          <p:cNvSpPr/>
          <p:nvPr/>
        </p:nvSpPr>
        <p:spPr>
          <a:xfrm flipH="false" flipV="false" rot="0">
            <a:off x="3713428" y="7083203"/>
            <a:ext cx="3005564" cy="3005564"/>
          </a:xfrm>
          <a:custGeom>
            <a:avLst/>
            <a:gdLst/>
            <a:ahLst/>
            <a:cxnLst/>
            <a:rect r="r" b="b" t="t" l="l"/>
            <a:pathLst>
              <a:path h="3005564" w="3005564">
                <a:moveTo>
                  <a:pt x="0" y="0"/>
                </a:moveTo>
                <a:lnTo>
                  <a:pt x="3005563" y="0"/>
                </a:lnTo>
                <a:lnTo>
                  <a:pt x="3005563" y="3005564"/>
                </a:lnTo>
                <a:lnTo>
                  <a:pt x="0" y="3005564"/>
                </a:lnTo>
                <a:lnTo>
                  <a:pt x="0" y="0"/>
                </a:lnTo>
                <a:close/>
              </a:path>
            </a:pathLst>
          </a:custGeom>
          <a:blipFill>
            <a:blip r:embed="rId7"/>
            <a:stretch>
              <a:fillRect l="0" t="0" r="0" b="0"/>
            </a:stretch>
          </a:blipFill>
        </p:spPr>
      </p:sp>
      <p:sp>
        <p:nvSpPr>
          <p:cNvPr name="Freeform 16" id="16"/>
          <p:cNvSpPr/>
          <p:nvPr/>
        </p:nvSpPr>
        <p:spPr>
          <a:xfrm flipH="false" flipV="false" rot="0">
            <a:off x="6976166" y="6978765"/>
            <a:ext cx="3051245" cy="3051245"/>
          </a:xfrm>
          <a:custGeom>
            <a:avLst/>
            <a:gdLst/>
            <a:ahLst/>
            <a:cxnLst/>
            <a:rect r="r" b="b" t="t" l="l"/>
            <a:pathLst>
              <a:path h="3051245" w="3051245">
                <a:moveTo>
                  <a:pt x="0" y="0"/>
                </a:moveTo>
                <a:lnTo>
                  <a:pt x="3051245" y="0"/>
                </a:lnTo>
                <a:lnTo>
                  <a:pt x="3051245" y="3051245"/>
                </a:lnTo>
                <a:lnTo>
                  <a:pt x="0" y="3051245"/>
                </a:lnTo>
                <a:lnTo>
                  <a:pt x="0" y="0"/>
                </a:lnTo>
                <a:close/>
              </a:path>
            </a:pathLst>
          </a:custGeom>
          <a:blipFill>
            <a:blip r:embed="rId8"/>
            <a:stretch>
              <a:fillRect l="0" t="0" r="0" b="0"/>
            </a:stretch>
          </a:blipFill>
        </p:spPr>
      </p:sp>
      <p:sp>
        <p:nvSpPr>
          <p:cNvPr name="TextBox 17" id="17"/>
          <p:cNvSpPr txBox="true"/>
          <p:nvPr/>
        </p:nvSpPr>
        <p:spPr>
          <a:xfrm rot="0">
            <a:off x="7740650" y="6375101"/>
            <a:ext cx="1403350" cy="606425"/>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Blanka"/>
                <a:ea typeface="Blanka"/>
                <a:cs typeface="Blanka"/>
                <a:sym typeface="Blanka"/>
              </a:rPr>
              <a:t>XYRIX</a:t>
            </a:r>
          </a:p>
        </p:txBody>
      </p:sp>
      <p:sp>
        <p:nvSpPr>
          <p:cNvPr name="TextBox 18" id="18"/>
          <p:cNvSpPr txBox="true"/>
          <p:nvPr/>
        </p:nvSpPr>
        <p:spPr>
          <a:xfrm rot="0">
            <a:off x="937568" y="6375101"/>
            <a:ext cx="1830487" cy="606425"/>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Blanka"/>
                <a:ea typeface="Blanka"/>
                <a:cs typeface="Blanka"/>
                <a:sym typeface="Blanka"/>
              </a:rPr>
              <a:t>ZEPHYRA</a:t>
            </a:r>
          </a:p>
        </p:txBody>
      </p:sp>
      <p:sp>
        <p:nvSpPr>
          <p:cNvPr name="TextBox 19" id="19"/>
          <p:cNvSpPr txBox="true"/>
          <p:nvPr/>
        </p:nvSpPr>
        <p:spPr>
          <a:xfrm rot="0">
            <a:off x="3456253" y="6372340"/>
            <a:ext cx="3901941" cy="606425"/>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Blanka"/>
                <a:ea typeface="Blanka"/>
                <a:cs typeface="Blanka"/>
                <a:sym typeface="Blanka"/>
              </a:rPr>
              <a:t>SERAPHINE</a:t>
            </a:r>
          </a:p>
        </p:txBody>
      </p:sp>
      <p:sp>
        <p:nvSpPr>
          <p:cNvPr name="Freeform 20" id="20"/>
          <p:cNvSpPr/>
          <p:nvPr/>
        </p:nvSpPr>
        <p:spPr>
          <a:xfrm flipH="true" flipV="false" rot="0">
            <a:off x="10740671" y="6664561"/>
            <a:ext cx="2603664" cy="3424206"/>
          </a:xfrm>
          <a:custGeom>
            <a:avLst/>
            <a:gdLst/>
            <a:ahLst/>
            <a:cxnLst/>
            <a:rect r="r" b="b" t="t" l="l"/>
            <a:pathLst>
              <a:path h="3424206" w="2603664">
                <a:moveTo>
                  <a:pt x="2603665" y="0"/>
                </a:moveTo>
                <a:lnTo>
                  <a:pt x="0" y="0"/>
                </a:lnTo>
                <a:lnTo>
                  <a:pt x="0" y="3424206"/>
                </a:lnTo>
                <a:lnTo>
                  <a:pt x="2603665" y="3424206"/>
                </a:lnTo>
                <a:lnTo>
                  <a:pt x="2603665" y="0"/>
                </a:lnTo>
                <a:close/>
              </a:path>
            </a:pathLst>
          </a:custGeom>
          <a:blipFill>
            <a:blip r:embed="rId9"/>
            <a:stretch>
              <a:fillRect l="-11589" t="0" r="-19925" b="0"/>
            </a:stretch>
          </a:blipFill>
        </p:spPr>
      </p:sp>
      <p:sp>
        <p:nvSpPr>
          <p:cNvPr name="TextBox 21" id="21"/>
          <p:cNvSpPr txBox="true"/>
          <p:nvPr/>
        </p:nvSpPr>
        <p:spPr>
          <a:xfrm rot="0">
            <a:off x="10844206" y="6322612"/>
            <a:ext cx="2090638" cy="607061"/>
          </a:xfrm>
          <a:prstGeom prst="rect">
            <a:avLst/>
          </a:prstGeom>
        </p:spPr>
        <p:txBody>
          <a:bodyPr anchor="t" rtlCol="false" tIns="0" lIns="0" bIns="0" rIns="0">
            <a:spAutoFit/>
          </a:bodyPr>
          <a:lstStyle/>
          <a:p>
            <a:pPr algn="ctr">
              <a:lnSpc>
                <a:spcPts val="4969"/>
              </a:lnSpc>
              <a:spcBef>
                <a:spcPct val="0"/>
              </a:spcBef>
            </a:pPr>
            <a:r>
              <a:rPr lang="en-US" sz="3499">
                <a:solidFill>
                  <a:srgbClr val="000000"/>
                </a:solidFill>
                <a:latin typeface="Blanka"/>
                <a:ea typeface="Blanka"/>
                <a:cs typeface="Blanka"/>
                <a:sym typeface="Blanka"/>
              </a:rPr>
              <a:t>ZHYRAXIS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true" flipV="false" rot="0">
            <a:off x="14269606" y="662781"/>
            <a:ext cx="3587762" cy="3342372"/>
          </a:xfrm>
          <a:custGeom>
            <a:avLst/>
            <a:gdLst/>
            <a:ahLst/>
            <a:cxnLst/>
            <a:rect r="r" b="b" t="t" l="l"/>
            <a:pathLst>
              <a:path h="3342372" w="3587762">
                <a:moveTo>
                  <a:pt x="3587761" y="0"/>
                </a:moveTo>
                <a:lnTo>
                  <a:pt x="0" y="0"/>
                </a:lnTo>
                <a:lnTo>
                  <a:pt x="0" y="3342372"/>
                </a:lnTo>
                <a:lnTo>
                  <a:pt x="3587761" y="3342372"/>
                </a:lnTo>
                <a:lnTo>
                  <a:pt x="3587761" y="0"/>
                </a:lnTo>
                <a:close/>
              </a:path>
            </a:pathLst>
          </a:custGeom>
          <a:blipFill>
            <a:blip r:embed="rId3"/>
            <a:stretch>
              <a:fillRect l="0" t="0" r="0" b="-7341"/>
            </a:stretch>
          </a:blipFill>
        </p:spPr>
      </p:sp>
      <p:sp>
        <p:nvSpPr>
          <p:cNvPr name="Freeform 4" id="4"/>
          <p:cNvSpPr/>
          <p:nvPr/>
        </p:nvSpPr>
        <p:spPr>
          <a:xfrm flipH="true" flipV="false" rot="0">
            <a:off x="14947693" y="5047478"/>
            <a:ext cx="2909675" cy="3043406"/>
          </a:xfrm>
          <a:custGeom>
            <a:avLst/>
            <a:gdLst/>
            <a:ahLst/>
            <a:cxnLst/>
            <a:rect r="r" b="b" t="t" l="l"/>
            <a:pathLst>
              <a:path h="3043406" w="2909675">
                <a:moveTo>
                  <a:pt x="2909674" y="0"/>
                </a:moveTo>
                <a:lnTo>
                  <a:pt x="0" y="0"/>
                </a:lnTo>
                <a:lnTo>
                  <a:pt x="0" y="3043407"/>
                </a:lnTo>
                <a:lnTo>
                  <a:pt x="2909674" y="3043407"/>
                </a:lnTo>
                <a:lnTo>
                  <a:pt x="2909674" y="0"/>
                </a:lnTo>
                <a:close/>
              </a:path>
            </a:pathLst>
          </a:custGeom>
          <a:blipFill>
            <a:blip r:embed="rId4"/>
            <a:stretch>
              <a:fillRect l="-11432" t="-5175" r="-13514" b="-14282"/>
            </a:stretch>
          </a:blipFill>
        </p:spPr>
      </p:sp>
      <p:sp>
        <p:nvSpPr>
          <p:cNvPr name="TextBox 5" id="5"/>
          <p:cNvSpPr txBox="true"/>
          <p:nvPr/>
        </p:nvSpPr>
        <p:spPr>
          <a:xfrm rot="0">
            <a:off x="12263105" y="6363516"/>
            <a:ext cx="2006501" cy="606425"/>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Blanka"/>
                <a:ea typeface="Blanka"/>
                <a:cs typeface="Blanka"/>
                <a:sym typeface="Blanka"/>
              </a:rPr>
              <a:t>LONGWEI</a:t>
            </a:r>
          </a:p>
        </p:txBody>
      </p:sp>
      <p:sp>
        <p:nvSpPr>
          <p:cNvPr name="Freeform 6" id="6"/>
          <p:cNvSpPr/>
          <p:nvPr/>
        </p:nvSpPr>
        <p:spPr>
          <a:xfrm flipH="false" flipV="false" rot="0">
            <a:off x="11662519" y="6819800"/>
            <a:ext cx="3387753" cy="3387753"/>
          </a:xfrm>
          <a:custGeom>
            <a:avLst/>
            <a:gdLst/>
            <a:ahLst/>
            <a:cxnLst/>
            <a:rect r="r" b="b" t="t" l="l"/>
            <a:pathLst>
              <a:path h="3387753" w="3387753">
                <a:moveTo>
                  <a:pt x="0" y="0"/>
                </a:moveTo>
                <a:lnTo>
                  <a:pt x="3387754" y="0"/>
                </a:lnTo>
                <a:lnTo>
                  <a:pt x="3387754" y="3387754"/>
                </a:lnTo>
                <a:lnTo>
                  <a:pt x="0" y="3387754"/>
                </a:lnTo>
                <a:lnTo>
                  <a:pt x="0" y="0"/>
                </a:lnTo>
                <a:close/>
              </a:path>
            </a:pathLst>
          </a:custGeom>
          <a:blipFill>
            <a:blip r:embed="rId5"/>
            <a:stretch>
              <a:fillRect l="0" t="0" r="0" b="0"/>
            </a:stretch>
          </a:blipFill>
        </p:spPr>
      </p:sp>
      <p:sp>
        <p:nvSpPr>
          <p:cNvPr name="Freeform 7" id="7"/>
          <p:cNvSpPr/>
          <p:nvPr/>
        </p:nvSpPr>
        <p:spPr>
          <a:xfrm flipH="true" flipV="false" rot="0">
            <a:off x="3920078" y="6672731"/>
            <a:ext cx="3301807" cy="3301807"/>
          </a:xfrm>
          <a:custGeom>
            <a:avLst/>
            <a:gdLst/>
            <a:ahLst/>
            <a:cxnLst/>
            <a:rect r="r" b="b" t="t" l="l"/>
            <a:pathLst>
              <a:path h="3301807" w="3301807">
                <a:moveTo>
                  <a:pt x="3301807" y="0"/>
                </a:moveTo>
                <a:lnTo>
                  <a:pt x="0" y="0"/>
                </a:lnTo>
                <a:lnTo>
                  <a:pt x="0" y="3301808"/>
                </a:lnTo>
                <a:lnTo>
                  <a:pt x="3301807" y="3301808"/>
                </a:lnTo>
                <a:lnTo>
                  <a:pt x="3301807" y="0"/>
                </a:lnTo>
                <a:close/>
              </a:path>
            </a:pathLst>
          </a:custGeom>
          <a:blipFill>
            <a:blip r:embed="rId6"/>
            <a:stretch>
              <a:fillRect l="0" t="0" r="0" b="0"/>
            </a:stretch>
          </a:blipFill>
        </p:spPr>
      </p:sp>
      <p:sp>
        <p:nvSpPr>
          <p:cNvPr name="Freeform 8" id="8"/>
          <p:cNvSpPr/>
          <p:nvPr/>
        </p:nvSpPr>
        <p:spPr>
          <a:xfrm flipH="false" flipV="false" rot="0">
            <a:off x="0" y="6519163"/>
            <a:ext cx="3617632" cy="3767837"/>
          </a:xfrm>
          <a:custGeom>
            <a:avLst/>
            <a:gdLst/>
            <a:ahLst/>
            <a:cxnLst/>
            <a:rect r="r" b="b" t="t" l="l"/>
            <a:pathLst>
              <a:path h="3767837" w="3617632">
                <a:moveTo>
                  <a:pt x="0" y="0"/>
                </a:moveTo>
                <a:lnTo>
                  <a:pt x="3617632" y="0"/>
                </a:lnTo>
                <a:lnTo>
                  <a:pt x="3617632" y="3767837"/>
                </a:lnTo>
                <a:lnTo>
                  <a:pt x="0" y="3767837"/>
                </a:lnTo>
                <a:lnTo>
                  <a:pt x="0" y="0"/>
                </a:lnTo>
                <a:close/>
              </a:path>
            </a:pathLst>
          </a:custGeom>
          <a:blipFill>
            <a:blip r:embed="rId7"/>
            <a:stretch>
              <a:fillRect l="-2076" t="0" r="-2076" b="0"/>
            </a:stretch>
          </a:blipFill>
          <a:ln cap="sq">
            <a:noFill/>
            <a:prstDash val="solid"/>
            <a:miter/>
          </a:ln>
        </p:spPr>
      </p:sp>
      <p:sp>
        <p:nvSpPr>
          <p:cNvPr name="Freeform 9" id="9"/>
          <p:cNvSpPr/>
          <p:nvPr/>
        </p:nvSpPr>
        <p:spPr>
          <a:xfrm flipH="true" flipV="false" rot="0">
            <a:off x="7791299" y="6655075"/>
            <a:ext cx="3301807" cy="3301807"/>
          </a:xfrm>
          <a:custGeom>
            <a:avLst/>
            <a:gdLst/>
            <a:ahLst/>
            <a:cxnLst/>
            <a:rect r="r" b="b" t="t" l="l"/>
            <a:pathLst>
              <a:path h="3301807" w="3301807">
                <a:moveTo>
                  <a:pt x="3301807" y="0"/>
                </a:moveTo>
                <a:lnTo>
                  <a:pt x="0" y="0"/>
                </a:lnTo>
                <a:lnTo>
                  <a:pt x="0" y="3301807"/>
                </a:lnTo>
                <a:lnTo>
                  <a:pt x="3301807" y="3301807"/>
                </a:lnTo>
                <a:lnTo>
                  <a:pt x="3301807" y="0"/>
                </a:lnTo>
                <a:close/>
              </a:path>
            </a:pathLst>
          </a:custGeom>
          <a:blipFill>
            <a:blip r:embed="rId8"/>
            <a:stretch>
              <a:fillRect l="0" t="0" r="0" b="0"/>
            </a:stretch>
          </a:blipFill>
        </p:spPr>
      </p:sp>
      <p:grpSp>
        <p:nvGrpSpPr>
          <p:cNvPr name="Group 10" id="10"/>
          <p:cNvGrpSpPr/>
          <p:nvPr/>
        </p:nvGrpSpPr>
        <p:grpSpPr>
          <a:xfrm rot="0">
            <a:off x="2505633" y="1731613"/>
            <a:ext cx="10571332" cy="3551847"/>
            <a:chOff x="0" y="0"/>
            <a:chExt cx="14095109" cy="4735796"/>
          </a:xfrm>
        </p:grpSpPr>
        <p:sp>
          <p:nvSpPr>
            <p:cNvPr name="TextBox 11" id="11"/>
            <p:cNvSpPr txBox="true"/>
            <p:nvPr/>
          </p:nvSpPr>
          <p:spPr>
            <a:xfrm rot="0">
              <a:off x="0" y="1258108"/>
              <a:ext cx="14095109" cy="3477688"/>
            </a:xfrm>
            <a:prstGeom prst="rect">
              <a:avLst/>
            </a:prstGeom>
          </p:spPr>
          <p:txBody>
            <a:bodyPr anchor="t" rtlCol="false" tIns="0" lIns="0" bIns="0" rIns="0">
              <a:spAutoFit/>
            </a:bodyPr>
            <a:lstStyle/>
            <a:p>
              <a:pPr algn="just">
                <a:lnSpc>
                  <a:spcPts val="3499"/>
                </a:lnSpc>
                <a:spcBef>
                  <a:spcPct val="0"/>
                </a:spcBef>
              </a:pPr>
              <a:r>
                <a:rPr lang="en-US" sz="2499">
                  <a:solidFill>
                    <a:srgbClr val="000000"/>
                  </a:solidFill>
                  <a:latin typeface="Farro"/>
                  <a:ea typeface="Farro"/>
                  <a:cs typeface="Farro"/>
                  <a:sym typeface="Farro"/>
                </a:rPr>
                <a:t>The Guardians of the Books are ancient protectors, each holding the power and wisdom of a sacred tome that can restore balance to the world. Imprisoned by Chyronis' six commanders, they await their release to help Ikaros in his quest to bring light and joy back to the realms. Each Guardian represents a virtue tied to their book, vital for overcoming the darkness.</a:t>
              </a:r>
            </a:p>
          </p:txBody>
        </p:sp>
        <p:sp>
          <p:nvSpPr>
            <p:cNvPr name="TextBox 12" id="12"/>
            <p:cNvSpPr txBox="true"/>
            <p:nvPr/>
          </p:nvSpPr>
          <p:spPr>
            <a:xfrm rot="0">
              <a:off x="0" y="-85725"/>
              <a:ext cx="12526037" cy="987426"/>
            </a:xfrm>
            <a:prstGeom prst="rect">
              <a:avLst/>
            </a:prstGeom>
          </p:spPr>
          <p:txBody>
            <a:bodyPr anchor="t" rtlCol="false" tIns="0" lIns="0" bIns="0" rIns="0">
              <a:spAutoFit/>
            </a:bodyPr>
            <a:lstStyle/>
            <a:p>
              <a:pPr algn="ctr">
                <a:lnSpc>
                  <a:spcPts val="6299"/>
                </a:lnSpc>
                <a:spcBef>
                  <a:spcPct val="0"/>
                </a:spcBef>
              </a:pPr>
              <a:r>
                <a:rPr lang="en-US" sz="4499">
                  <a:solidFill>
                    <a:srgbClr val="000000"/>
                  </a:solidFill>
                  <a:latin typeface="Blanka"/>
                  <a:ea typeface="Blanka"/>
                  <a:cs typeface="Blanka"/>
                  <a:sym typeface="Blanka"/>
                </a:rPr>
                <a:t>Seven protectors of the books </a:t>
              </a:r>
            </a:p>
          </p:txBody>
        </p:sp>
      </p:grpSp>
      <p:sp>
        <p:nvSpPr>
          <p:cNvPr name="TextBox 13" id="13"/>
          <p:cNvSpPr txBox="true"/>
          <p:nvPr/>
        </p:nvSpPr>
        <p:spPr>
          <a:xfrm rot="0">
            <a:off x="13976008" y="321469"/>
            <a:ext cx="4174956" cy="606425"/>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Blanka"/>
                <a:ea typeface="Blanka"/>
                <a:cs typeface="Blanka"/>
                <a:sym typeface="Blanka"/>
              </a:rPr>
              <a:t>RYUUJIN</a:t>
            </a:r>
          </a:p>
        </p:txBody>
      </p:sp>
      <p:sp>
        <p:nvSpPr>
          <p:cNvPr name="TextBox 14" id="14"/>
          <p:cNvSpPr txBox="true"/>
          <p:nvPr/>
        </p:nvSpPr>
        <p:spPr>
          <a:xfrm rot="0">
            <a:off x="15309239" y="4441054"/>
            <a:ext cx="2186583" cy="606425"/>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Blanka"/>
                <a:ea typeface="Blanka"/>
                <a:cs typeface="Blanka"/>
                <a:sym typeface="Blanka"/>
              </a:rPr>
              <a:t>HEKRAION</a:t>
            </a:r>
          </a:p>
        </p:txBody>
      </p:sp>
      <p:sp>
        <p:nvSpPr>
          <p:cNvPr name="TextBox 15" id="15"/>
          <p:cNvSpPr txBox="true"/>
          <p:nvPr/>
        </p:nvSpPr>
        <p:spPr>
          <a:xfrm rot="0">
            <a:off x="7221885" y="6345860"/>
            <a:ext cx="4440634" cy="606425"/>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Blanka"/>
                <a:ea typeface="Blanka"/>
                <a:cs typeface="Blanka"/>
                <a:sym typeface="Blanka"/>
              </a:rPr>
              <a:t>RAGHUNATH NANDAN</a:t>
            </a:r>
          </a:p>
        </p:txBody>
      </p:sp>
      <p:sp>
        <p:nvSpPr>
          <p:cNvPr name="TextBox 16" id="16"/>
          <p:cNvSpPr txBox="true"/>
          <p:nvPr/>
        </p:nvSpPr>
        <p:spPr>
          <a:xfrm rot="0">
            <a:off x="746878" y="6345860"/>
            <a:ext cx="2123877" cy="606425"/>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Blanka"/>
                <a:ea typeface="Blanka"/>
                <a:cs typeface="Blanka"/>
                <a:sym typeface="Blanka"/>
              </a:rPr>
              <a:t>ARACAYA </a:t>
            </a:r>
          </a:p>
        </p:txBody>
      </p:sp>
      <p:sp>
        <p:nvSpPr>
          <p:cNvPr name="TextBox 17" id="17"/>
          <p:cNvSpPr txBox="true"/>
          <p:nvPr/>
        </p:nvSpPr>
        <p:spPr>
          <a:xfrm rot="0">
            <a:off x="4214560" y="6345860"/>
            <a:ext cx="2712842" cy="606425"/>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Blanka"/>
                <a:ea typeface="Blanka"/>
                <a:cs typeface="Blanka"/>
                <a:sym typeface="Blanka"/>
              </a:rPr>
              <a:t>ARCHADINO</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3358411" y="1028700"/>
            <a:ext cx="11571178" cy="4037272"/>
            <a:chOff x="0" y="0"/>
            <a:chExt cx="15428238" cy="5383030"/>
          </a:xfrm>
        </p:grpSpPr>
        <p:sp>
          <p:nvSpPr>
            <p:cNvPr name="TextBox 4" id="4"/>
            <p:cNvSpPr txBox="true"/>
            <p:nvPr/>
          </p:nvSpPr>
          <p:spPr>
            <a:xfrm rot="0">
              <a:off x="0" y="-85725"/>
              <a:ext cx="7274851" cy="987426"/>
            </a:xfrm>
            <a:prstGeom prst="rect">
              <a:avLst/>
            </a:prstGeom>
          </p:spPr>
          <p:txBody>
            <a:bodyPr anchor="t" rtlCol="false" tIns="0" lIns="0" bIns="0" rIns="0">
              <a:spAutoFit/>
            </a:bodyPr>
            <a:lstStyle/>
            <a:p>
              <a:pPr algn="ctr">
                <a:lnSpc>
                  <a:spcPts val="6299"/>
                </a:lnSpc>
                <a:spcBef>
                  <a:spcPct val="0"/>
                </a:spcBef>
              </a:pPr>
              <a:r>
                <a:rPr lang="en-US" sz="4499">
                  <a:solidFill>
                    <a:srgbClr val="000000"/>
                  </a:solidFill>
                  <a:latin typeface="Blanka"/>
                  <a:ea typeface="Blanka"/>
                  <a:cs typeface="Blanka"/>
                  <a:sym typeface="Blanka"/>
                </a:rPr>
                <a:t>Army of Chyronis</a:t>
              </a:r>
            </a:p>
          </p:txBody>
        </p:sp>
        <p:sp>
          <p:nvSpPr>
            <p:cNvPr name="TextBox 5" id="5"/>
            <p:cNvSpPr txBox="true"/>
            <p:nvPr/>
          </p:nvSpPr>
          <p:spPr>
            <a:xfrm rot="0">
              <a:off x="0" y="1226954"/>
              <a:ext cx="15428238" cy="4156075"/>
            </a:xfrm>
            <a:prstGeom prst="rect">
              <a:avLst/>
            </a:prstGeom>
          </p:spPr>
          <p:txBody>
            <a:bodyPr anchor="t" rtlCol="false" tIns="0" lIns="0" bIns="0" rIns="0">
              <a:spAutoFit/>
            </a:bodyPr>
            <a:lstStyle/>
            <a:p>
              <a:pPr algn="just" marL="0" indent="0" lvl="0">
                <a:lnSpc>
                  <a:spcPts val="4199"/>
                </a:lnSpc>
                <a:spcBef>
                  <a:spcPct val="0"/>
                </a:spcBef>
              </a:pPr>
              <a:r>
                <a:rPr lang="en-US" sz="2999" strike="noStrike" u="none">
                  <a:solidFill>
                    <a:srgbClr val="000000"/>
                  </a:solidFill>
                  <a:latin typeface="Farro"/>
                  <a:ea typeface="Farro"/>
                  <a:cs typeface="Farro"/>
                  <a:sym typeface="Farro"/>
                </a:rPr>
                <a:t>The Army of Chyronis is a relentless legion of darkness, formed from twisted souls and monstrous creatures. United under Chyronis' will, they are tireless enforcers of his rule, spreading fear and chaos across the world. These ruthless warriors will stop at nothing to prevent Ikaros from freeing the Guardians and restoring light to the realms.</a:t>
              </a:r>
            </a:p>
          </p:txBody>
        </p:sp>
      </p:grpSp>
      <p:grpSp>
        <p:nvGrpSpPr>
          <p:cNvPr name="Group 6" id="6"/>
          <p:cNvGrpSpPr/>
          <p:nvPr/>
        </p:nvGrpSpPr>
        <p:grpSpPr>
          <a:xfrm rot="0">
            <a:off x="14489194" y="2463253"/>
            <a:ext cx="10701784" cy="5360494"/>
            <a:chOff x="0" y="0"/>
            <a:chExt cx="14269046" cy="7147326"/>
          </a:xfrm>
        </p:grpSpPr>
        <p:sp>
          <p:nvSpPr>
            <p:cNvPr name="Freeform 7" id="7"/>
            <p:cNvSpPr/>
            <p:nvPr/>
          </p:nvSpPr>
          <p:spPr>
            <a:xfrm flipH="false" flipV="false" rot="0">
              <a:off x="0" y="87518"/>
              <a:ext cx="5443061" cy="7030621"/>
            </a:xfrm>
            <a:custGeom>
              <a:avLst/>
              <a:gdLst/>
              <a:ahLst/>
              <a:cxnLst/>
              <a:rect r="r" b="b" t="t" l="l"/>
              <a:pathLst>
                <a:path h="7030621" w="5443061">
                  <a:moveTo>
                    <a:pt x="0" y="0"/>
                  </a:moveTo>
                  <a:lnTo>
                    <a:pt x="5443061" y="0"/>
                  </a:lnTo>
                  <a:lnTo>
                    <a:pt x="5443061" y="7030621"/>
                  </a:lnTo>
                  <a:lnTo>
                    <a:pt x="0" y="7030621"/>
                  </a:lnTo>
                  <a:lnTo>
                    <a:pt x="0" y="0"/>
                  </a:lnTo>
                  <a:close/>
                </a:path>
              </a:pathLst>
            </a:custGeom>
            <a:blipFill>
              <a:blip r:embed="rId3"/>
              <a:stretch>
                <a:fillRect l="0" t="0" r="0" b="0"/>
              </a:stretch>
            </a:blipFill>
          </p:spPr>
        </p:sp>
        <p:sp>
          <p:nvSpPr>
            <p:cNvPr name="Freeform 8" id="8"/>
            <p:cNvSpPr/>
            <p:nvPr/>
          </p:nvSpPr>
          <p:spPr>
            <a:xfrm flipH="false" flipV="false" rot="0">
              <a:off x="3131332" y="87518"/>
              <a:ext cx="5392959" cy="7048889"/>
            </a:xfrm>
            <a:custGeom>
              <a:avLst/>
              <a:gdLst/>
              <a:ahLst/>
              <a:cxnLst/>
              <a:rect r="r" b="b" t="t" l="l"/>
              <a:pathLst>
                <a:path h="7048889" w="5392959">
                  <a:moveTo>
                    <a:pt x="0" y="0"/>
                  </a:moveTo>
                  <a:lnTo>
                    <a:pt x="5392960" y="0"/>
                  </a:lnTo>
                  <a:lnTo>
                    <a:pt x="5392960" y="7048889"/>
                  </a:lnTo>
                  <a:lnTo>
                    <a:pt x="0" y="7048889"/>
                  </a:lnTo>
                  <a:lnTo>
                    <a:pt x="0" y="0"/>
                  </a:lnTo>
                  <a:close/>
                </a:path>
              </a:pathLst>
            </a:custGeom>
            <a:blipFill>
              <a:blip r:embed="rId4"/>
              <a:stretch>
                <a:fillRect l="0" t="0" r="0" b="0"/>
              </a:stretch>
            </a:blipFill>
          </p:spPr>
        </p:sp>
        <p:sp>
          <p:nvSpPr>
            <p:cNvPr name="Freeform 9" id="9"/>
            <p:cNvSpPr/>
            <p:nvPr/>
          </p:nvSpPr>
          <p:spPr>
            <a:xfrm flipH="false" flipV="false" rot="0">
              <a:off x="6290241" y="0"/>
              <a:ext cx="5325827" cy="7048889"/>
            </a:xfrm>
            <a:custGeom>
              <a:avLst/>
              <a:gdLst/>
              <a:ahLst/>
              <a:cxnLst/>
              <a:rect r="r" b="b" t="t" l="l"/>
              <a:pathLst>
                <a:path h="7048889" w="5325827">
                  <a:moveTo>
                    <a:pt x="0" y="0"/>
                  </a:moveTo>
                  <a:lnTo>
                    <a:pt x="5325827" y="0"/>
                  </a:lnTo>
                  <a:lnTo>
                    <a:pt x="5325827" y="7048889"/>
                  </a:lnTo>
                  <a:lnTo>
                    <a:pt x="0" y="7048889"/>
                  </a:lnTo>
                  <a:lnTo>
                    <a:pt x="0" y="0"/>
                  </a:lnTo>
                  <a:close/>
                </a:path>
              </a:pathLst>
            </a:custGeom>
            <a:blipFill>
              <a:blip r:embed="rId5"/>
              <a:stretch>
                <a:fillRect l="0" t="0" r="0" b="0"/>
              </a:stretch>
            </a:blipFill>
          </p:spPr>
        </p:sp>
        <p:sp>
          <p:nvSpPr>
            <p:cNvPr name="Freeform 10" id="10"/>
            <p:cNvSpPr/>
            <p:nvPr/>
          </p:nvSpPr>
          <p:spPr>
            <a:xfrm flipH="false" flipV="false" rot="0">
              <a:off x="8963090" y="87518"/>
              <a:ext cx="5305956" cy="7059807"/>
            </a:xfrm>
            <a:custGeom>
              <a:avLst/>
              <a:gdLst/>
              <a:ahLst/>
              <a:cxnLst/>
              <a:rect r="r" b="b" t="t" l="l"/>
              <a:pathLst>
                <a:path h="7059807" w="5305956">
                  <a:moveTo>
                    <a:pt x="0" y="0"/>
                  </a:moveTo>
                  <a:lnTo>
                    <a:pt x="5305956" y="0"/>
                  </a:lnTo>
                  <a:lnTo>
                    <a:pt x="5305956" y="7059808"/>
                  </a:lnTo>
                  <a:lnTo>
                    <a:pt x="0" y="7059808"/>
                  </a:lnTo>
                  <a:lnTo>
                    <a:pt x="0" y="0"/>
                  </a:lnTo>
                  <a:close/>
                </a:path>
              </a:pathLst>
            </a:custGeom>
            <a:blipFill>
              <a:blip r:embed="rId6"/>
              <a:stretch>
                <a:fillRect l="0" t="0" r="0" b="0"/>
              </a:stretch>
            </a:blipFill>
          </p:spPr>
        </p:sp>
      </p:grpSp>
      <p:grpSp>
        <p:nvGrpSpPr>
          <p:cNvPr name="Group 11" id="11"/>
          <p:cNvGrpSpPr/>
          <p:nvPr/>
        </p:nvGrpSpPr>
        <p:grpSpPr>
          <a:xfrm rot="0">
            <a:off x="-7157209" y="2385725"/>
            <a:ext cx="10701784" cy="5360494"/>
            <a:chOff x="0" y="0"/>
            <a:chExt cx="14269046" cy="7147326"/>
          </a:xfrm>
        </p:grpSpPr>
        <p:sp>
          <p:nvSpPr>
            <p:cNvPr name="Freeform 12" id="12"/>
            <p:cNvSpPr/>
            <p:nvPr/>
          </p:nvSpPr>
          <p:spPr>
            <a:xfrm flipH="false" flipV="false" rot="0">
              <a:off x="0" y="87518"/>
              <a:ext cx="5443061" cy="7030621"/>
            </a:xfrm>
            <a:custGeom>
              <a:avLst/>
              <a:gdLst/>
              <a:ahLst/>
              <a:cxnLst/>
              <a:rect r="r" b="b" t="t" l="l"/>
              <a:pathLst>
                <a:path h="7030621" w="5443061">
                  <a:moveTo>
                    <a:pt x="0" y="0"/>
                  </a:moveTo>
                  <a:lnTo>
                    <a:pt x="5443061" y="0"/>
                  </a:lnTo>
                  <a:lnTo>
                    <a:pt x="5443061" y="7030621"/>
                  </a:lnTo>
                  <a:lnTo>
                    <a:pt x="0" y="7030621"/>
                  </a:lnTo>
                  <a:lnTo>
                    <a:pt x="0" y="0"/>
                  </a:lnTo>
                  <a:close/>
                </a:path>
              </a:pathLst>
            </a:custGeom>
            <a:blipFill>
              <a:blip r:embed="rId3"/>
              <a:stretch>
                <a:fillRect l="0" t="0" r="0" b="0"/>
              </a:stretch>
            </a:blipFill>
          </p:spPr>
        </p:sp>
        <p:sp>
          <p:nvSpPr>
            <p:cNvPr name="Freeform 13" id="13"/>
            <p:cNvSpPr/>
            <p:nvPr/>
          </p:nvSpPr>
          <p:spPr>
            <a:xfrm flipH="false" flipV="false" rot="0">
              <a:off x="3131332" y="87518"/>
              <a:ext cx="5392959" cy="7048889"/>
            </a:xfrm>
            <a:custGeom>
              <a:avLst/>
              <a:gdLst/>
              <a:ahLst/>
              <a:cxnLst/>
              <a:rect r="r" b="b" t="t" l="l"/>
              <a:pathLst>
                <a:path h="7048889" w="5392959">
                  <a:moveTo>
                    <a:pt x="0" y="0"/>
                  </a:moveTo>
                  <a:lnTo>
                    <a:pt x="5392960" y="0"/>
                  </a:lnTo>
                  <a:lnTo>
                    <a:pt x="5392960" y="7048889"/>
                  </a:lnTo>
                  <a:lnTo>
                    <a:pt x="0" y="7048889"/>
                  </a:lnTo>
                  <a:lnTo>
                    <a:pt x="0" y="0"/>
                  </a:lnTo>
                  <a:close/>
                </a:path>
              </a:pathLst>
            </a:custGeom>
            <a:blipFill>
              <a:blip r:embed="rId4"/>
              <a:stretch>
                <a:fillRect l="0" t="0" r="0" b="0"/>
              </a:stretch>
            </a:blipFill>
          </p:spPr>
        </p:sp>
        <p:sp>
          <p:nvSpPr>
            <p:cNvPr name="Freeform 14" id="14"/>
            <p:cNvSpPr/>
            <p:nvPr/>
          </p:nvSpPr>
          <p:spPr>
            <a:xfrm flipH="false" flipV="false" rot="0">
              <a:off x="6290241" y="0"/>
              <a:ext cx="5325827" cy="7048889"/>
            </a:xfrm>
            <a:custGeom>
              <a:avLst/>
              <a:gdLst/>
              <a:ahLst/>
              <a:cxnLst/>
              <a:rect r="r" b="b" t="t" l="l"/>
              <a:pathLst>
                <a:path h="7048889" w="5325827">
                  <a:moveTo>
                    <a:pt x="0" y="0"/>
                  </a:moveTo>
                  <a:lnTo>
                    <a:pt x="5325827" y="0"/>
                  </a:lnTo>
                  <a:lnTo>
                    <a:pt x="5325827" y="7048889"/>
                  </a:lnTo>
                  <a:lnTo>
                    <a:pt x="0" y="7048889"/>
                  </a:lnTo>
                  <a:lnTo>
                    <a:pt x="0" y="0"/>
                  </a:lnTo>
                  <a:close/>
                </a:path>
              </a:pathLst>
            </a:custGeom>
            <a:blipFill>
              <a:blip r:embed="rId5"/>
              <a:stretch>
                <a:fillRect l="0" t="0" r="0" b="0"/>
              </a:stretch>
            </a:blipFill>
          </p:spPr>
        </p:sp>
        <p:sp>
          <p:nvSpPr>
            <p:cNvPr name="Freeform 15" id="15"/>
            <p:cNvSpPr/>
            <p:nvPr/>
          </p:nvSpPr>
          <p:spPr>
            <a:xfrm flipH="false" flipV="false" rot="0">
              <a:off x="8963090" y="87518"/>
              <a:ext cx="5305956" cy="7059807"/>
            </a:xfrm>
            <a:custGeom>
              <a:avLst/>
              <a:gdLst/>
              <a:ahLst/>
              <a:cxnLst/>
              <a:rect r="r" b="b" t="t" l="l"/>
              <a:pathLst>
                <a:path h="7059807" w="5305956">
                  <a:moveTo>
                    <a:pt x="0" y="0"/>
                  </a:moveTo>
                  <a:lnTo>
                    <a:pt x="5305956" y="0"/>
                  </a:lnTo>
                  <a:lnTo>
                    <a:pt x="5305956" y="7059808"/>
                  </a:lnTo>
                  <a:lnTo>
                    <a:pt x="0" y="7059808"/>
                  </a:lnTo>
                  <a:lnTo>
                    <a:pt x="0" y="0"/>
                  </a:lnTo>
                  <a:close/>
                </a:path>
              </a:pathLst>
            </a:custGeom>
            <a:blipFill>
              <a:blip r:embed="rId6"/>
              <a:stretch>
                <a:fillRect l="0" t="0" r="0" b="0"/>
              </a:stretch>
            </a:blipFill>
          </p:spPr>
        </p:sp>
      </p:grpSp>
      <p:grpSp>
        <p:nvGrpSpPr>
          <p:cNvPr name="Group 16" id="16"/>
          <p:cNvGrpSpPr/>
          <p:nvPr/>
        </p:nvGrpSpPr>
        <p:grpSpPr>
          <a:xfrm rot="0">
            <a:off x="-2833314" y="4855444"/>
            <a:ext cx="23954629" cy="7966914"/>
            <a:chOff x="0" y="0"/>
            <a:chExt cx="31939505" cy="10622552"/>
          </a:xfrm>
        </p:grpSpPr>
        <p:sp>
          <p:nvSpPr>
            <p:cNvPr name="Freeform 17" id="17"/>
            <p:cNvSpPr/>
            <p:nvPr/>
          </p:nvSpPr>
          <p:spPr>
            <a:xfrm flipH="false" flipV="false" rot="0">
              <a:off x="13586909" y="175037"/>
              <a:ext cx="5443061" cy="7030621"/>
            </a:xfrm>
            <a:custGeom>
              <a:avLst/>
              <a:gdLst/>
              <a:ahLst/>
              <a:cxnLst/>
              <a:rect r="r" b="b" t="t" l="l"/>
              <a:pathLst>
                <a:path h="7030621" w="5443061">
                  <a:moveTo>
                    <a:pt x="0" y="0"/>
                  </a:moveTo>
                  <a:lnTo>
                    <a:pt x="5443061" y="0"/>
                  </a:lnTo>
                  <a:lnTo>
                    <a:pt x="5443061" y="7030621"/>
                  </a:lnTo>
                  <a:lnTo>
                    <a:pt x="0" y="7030621"/>
                  </a:lnTo>
                  <a:lnTo>
                    <a:pt x="0" y="0"/>
                  </a:lnTo>
                  <a:close/>
                </a:path>
              </a:pathLst>
            </a:custGeom>
            <a:blipFill>
              <a:blip r:embed="rId3"/>
              <a:stretch>
                <a:fillRect l="0" t="0" r="0" b="0"/>
              </a:stretch>
            </a:blipFill>
          </p:spPr>
        </p:sp>
        <p:sp>
          <p:nvSpPr>
            <p:cNvPr name="Freeform 18" id="18"/>
            <p:cNvSpPr/>
            <p:nvPr/>
          </p:nvSpPr>
          <p:spPr>
            <a:xfrm flipH="false" flipV="false" rot="0">
              <a:off x="16718241" y="175037"/>
              <a:ext cx="5392959" cy="7048889"/>
            </a:xfrm>
            <a:custGeom>
              <a:avLst/>
              <a:gdLst/>
              <a:ahLst/>
              <a:cxnLst/>
              <a:rect r="r" b="b" t="t" l="l"/>
              <a:pathLst>
                <a:path h="7048889" w="5392959">
                  <a:moveTo>
                    <a:pt x="0" y="0"/>
                  </a:moveTo>
                  <a:lnTo>
                    <a:pt x="5392960" y="0"/>
                  </a:lnTo>
                  <a:lnTo>
                    <a:pt x="5392960" y="7048889"/>
                  </a:lnTo>
                  <a:lnTo>
                    <a:pt x="0" y="7048889"/>
                  </a:lnTo>
                  <a:lnTo>
                    <a:pt x="0" y="0"/>
                  </a:lnTo>
                  <a:close/>
                </a:path>
              </a:pathLst>
            </a:custGeom>
            <a:blipFill>
              <a:blip r:embed="rId4"/>
              <a:stretch>
                <a:fillRect l="0" t="0" r="0" b="0"/>
              </a:stretch>
            </a:blipFill>
          </p:spPr>
        </p:sp>
        <p:sp>
          <p:nvSpPr>
            <p:cNvPr name="Freeform 19" id="19"/>
            <p:cNvSpPr/>
            <p:nvPr/>
          </p:nvSpPr>
          <p:spPr>
            <a:xfrm flipH="false" flipV="false" rot="0">
              <a:off x="19877150" y="87518"/>
              <a:ext cx="5325827" cy="7048889"/>
            </a:xfrm>
            <a:custGeom>
              <a:avLst/>
              <a:gdLst/>
              <a:ahLst/>
              <a:cxnLst/>
              <a:rect r="r" b="b" t="t" l="l"/>
              <a:pathLst>
                <a:path h="7048889" w="5325827">
                  <a:moveTo>
                    <a:pt x="0" y="0"/>
                  </a:moveTo>
                  <a:lnTo>
                    <a:pt x="5325827" y="0"/>
                  </a:lnTo>
                  <a:lnTo>
                    <a:pt x="5325827" y="7048889"/>
                  </a:lnTo>
                  <a:lnTo>
                    <a:pt x="0" y="7048889"/>
                  </a:lnTo>
                  <a:lnTo>
                    <a:pt x="0" y="0"/>
                  </a:lnTo>
                  <a:close/>
                </a:path>
              </a:pathLst>
            </a:custGeom>
            <a:blipFill>
              <a:blip r:embed="rId5"/>
              <a:stretch>
                <a:fillRect l="0" t="0" r="0" b="0"/>
              </a:stretch>
            </a:blipFill>
          </p:spPr>
        </p:sp>
        <p:sp>
          <p:nvSpPr>
            <p:cNvPr name="Freeform 20" id="20"/>
            <p:cNvSpPr/>
            <p:nvPr/>
          </p:nvSpPr>
          <p:spPr>
            <a:xfrm flipH="false" flipV="false" rot="0">
              <a:off x="22549999" y="175037"/>
              <a:ext cx="5305956" cy="7059807"/>
            </a:xfrm>
            <a:custGeom>
              <a:avLst/>
              <a:gdLst/>
              <a:ahLst/>
              <a:cxnLst/>
              <a:rect r="r" b="b" t="t" l="l"/>
              <a:pathLst>
                <a:path h="7059807" w="5305956">
                  <a:moveTo>
                    <a:pt x="0" y="0"/>
                  </a:moveTo>
                  <a:lnTo>
                    <a:pt x="5305956" y="0"/>
                  </a:lnTo>
                  <a:lnTo>
                    <a:pt x="5305956" y="7059807"/>
                  </a:lnTo>
                  <a:lnTo>
                    <a:pt x="0" y="7059807"/>
                  </a:lnTo>
                  <a:lnTo>
                    <a:pt x="0" y="0"/>
                  </a:lnTo>
                  <a:close/>
                </a:path>
              </a:pathLst>
            </a:custGeom>
            <a:blipFill>
              <a:blip r:embed="rId6"/>
              <a:stretch>
                <a:fillRect l="0" t="0" r="0" b="0"/>
              </a:stretch>
            </a:blipFill>
          </p:spPr>
        </p:sp>
        <p:sp>
          <p:nvSpPr>
            <p:cNvPr name="Freeform 21" id="21"/>
            <p:cNvSpPr/>
            <p:nvPr/>
          </p:nvSpPr>
          <p:spPr>
            <a:xfrm flipH="false" flipV="false" rot="0">
              <a:off x="2565337" y="87518"/>
              <a:ext cx="5443061" cy="7030621"/>
            </a:xfrm>
            <a:custGeom>
              <a:avLst/>
              <a:gdLst/>
              <a:ahLst/>
              <a:cxnLst/>
              <a:rect r="r" b="b" t="t" l="l"/>
              <a:pathLst>
                <a:path h="7030621" w="5443061">
                  <a:moveTo>
                    <a:pt x="0" y="0"/>
                  </a:moveTo>
                  <a:lnTo>
                    <a:pt x="5443061" y="0"/>
                  </a:lnTo>
                  <a:lnTo>
                    <a:pt x="5443061" y="7030621"/>
                  </a:lnTo>
                  <a:lnTo>
                    <a:pt x="0" y="7030621"/>
                  </a:lnTo>
                  <a:lnTo>
                    <a:pt x="0" y="0"/>
                  </a:lnTo>
                  <a:close/>
                </a:path>
              </a:pathLst>
            </a:custGeom>
            <a:blipFill>
              <a:blip r:embed="rId3"/>
              <a:stretch>
                <a:fillRect l="0" t="0" r="0" b="0"/>
              </a:stretch>
            </a:blipFill>
          </p:spPr>
        </p:sp>
        <p:sp>
          <p:nvSpPr>
            <p:cNvPr name="Freeform 22" id="22"/>
            <p:cNvSpPr/>
            <p:nvPr/>
          </p:nvSpPr>
          <p:spPr>
            <a:xfrm flipH="false" flipV="false" rot="0">
              <a:off x="5696669" y="87518"/>
              <a:ext cx="5392959" cy="7048889"/>
            </a:xfrm>
            <a:custGeom>
              <a:avLst/>
              <a:gdLst/>
              <a:ahLst/>
              <a:cxnLst/>
              <a:rect r="r" b="b" t="t" l="l"/>
              <a:pathLst>
                <a:path h="7048889" w="5392959">
                  <a:moveTo>
                    <a:pt x="0" y="0"/>
                  </a:moveTo>
                  <a:lnTo>
                    <a:pt x="5392959" y="0"/>
                  </a:lnTo>
                  <a:lnTo>
                    <a:pt x="5392959" y="7048889"/>
                  </a:lnTo>
                  <a:lnTo>
                    <a:pt x="0" y="7048889"/>
                  </a:lnTo>
                  <a:lnTo>
                    <a:pt x="0" y="0"/>
                  </a:lnTo>
                  <a:close/>
                </a:path>
              </a:pathLst>
            </a:custGeom>
            <a:blipFill>
              <a:blip r:embed="rId4"/>
              <a:stretch>
                <a:fillRect l="0" t="0" r="0" b="0"/>
              </a:stretch>
            </a:blipFill>
          </p:spPr>
        </p:sp>
        <p:sp>
          <p:nvSpPr>
            <p:cNvPr name="Freeform 23" id="23"/>
            <p:cNvSpPr/>
            <p:nvPr/>
          </p:nvSpPr>
          <p:spPr>
            <a:xfrm flipH="false" flipV="false" rot="0">
              <a:off x="8855577" y="0"/>
              <a:ext cx="5325827" cy="7048889"/>
            </a:xfrm>
            <a:custGeom>
              <a:avLst/>
              <a:gdLst/>
              <a:ahLst/>
              <a:cxnLst/>
              <a:rect r="r" b="b" t="t" l="l"/>
              <a:pathLst>
                <a:path h="7048889" w="5325827">
                  <a:moveTo>
                    <a:pt x="0" y="0"/>
                  </a:moveTo>
                  <a:lnTo>
                    <a:pt x="5325828" y="0"/>
                  </a:lnTo>
                  <a:lnTo>
                    <a:pt x="5325828" y="7048889"/>
                  </a:lnTo>
                  <a:lnTo>
                    <a:pt x="0" y="7048889"/>
                  </a:lnTo>
                  <a:lnTo>
                    <a:pt x="0" y="0"/>
                  </a:lnTo>
                  <a:close/>
                </a:path>
              </a:pathLst>
            </a:custGeom>
            <a:blipFill>
              <a:blip r:embed="rId5"/>
              <a:stretch>
                <a:fillRect l="0" t="0" r="0" b="0"/>
              </a:stretch>
            </a:blipFill>
          </p:spPr>
        </p:sp>
        <p:sp>
          <p:nvSpPr>
            <p:cNvPr name="Freeform 24" id="24"/>
            <p:cNvSpPr/>
            <p:nvPr/>
          </p:nvSpPr>
          <p:spPr>
            <a:xfrm flipH="false" flipV="false" rot="0">
              <a:off x="11528427" y="87518"/>
              <a:ext cx="5305956" cy="7059807"/>
            </a:xfrm>
            <a:custGeom>
              <a:avLst/>
              <a:gdLst/>
              <a:ahLst/>
              <a:cxnLst/>
              <a:rect r="r" b="b" t="t" l="l"/>
              <a:pathLst>
                <a:path h="7059807" w="5305956">
                  <a:moveTo>
                    <a:pt x="0" y="0"/>
                  </a:moveTo>
                  <a:lnTo>
                    <a:pt x="5305955" y="0"/>
                  </a:lnTo>
                  <a:lnTo>
                    <a:pt x="5305955" y="7059808"/>
                  </a:lnTo>
                  <a:lnTo>
                    <a:pt x="0" y="7059808"/>
                  </a:lnTo>
                  <a:lnTo>
                    <a:pt x="0" y="0"/>
                  </a:lnTo>
                  <a:close/>
                </a:path>
              </a:pathLst>
            </a:custGeom>
            <a:blipFill>
              <a:blip r:embed="rId6"/>
              <a:stretch>
                <a:fillRect l="0" t="0" r="0" b="0"/>
              </a:stretch>
            </a:blipFill>
          </p:spPr>
        </p:sp>
        <p:sp>
          <p:nvSpPr>
            <p:cNvPr name="Freeform 25" id="25"/>
            <p:cNvSpPr/>
            <p:nvPr/>
          </p:nvSpPr>
          <p:spPr>
            <a:xfrm flipH="false" flipV="false" rot="0">
              <a:off x="7134523" y="1411193"/>
              <a:ext cx="5443061" cy="7030621"/>
            </a:xfrm>
            <a:custGeom>
              <a:avLst/>
              <a:gdLst/>
              <a:ahLst/>
              <a:cxnLst/>
              <a:rect r="r" b="b" t="t" l="l"/>
              <a:pathLst>
                <a:path h="7030621" w="5443061">
                  <a:moveTo>
                    <a:pt x="0" y="0"/>
                  </a:moveTo>
                  <a:lnTo>
                    <a:pt x="5443061" y="0"/>
                  </a:lnTo>
                  <a:lnTo>
                    <a:pt x="5443061" y="7030621"/>
                  </a:lnTo>
                  <a:lnTo>
                    <a:pt x="0" y="7030621"/>
                  </a:lnTo>
                  <a:lnTo>
                    <a:pt x="0" y="0"/>
                  </a:lnTo>
                  <a:close/>
                </a:path>
              </a:pathLst>
            </a:custGeom>
            <a:blipFill>
              <a:blip r:embed="rId3"/>
              <a:stretch>
                <a:fillRect l="0" t="0" r="0" b="0"/>
              </a:stretch>
            </a:blipFill>
          </p:spPr>
        </p:sp>
        <p:sp>
          <p:nvSpPr>
            <p:cNvPr name="Freeform 26" id="26"/>
            <p:cNvSpPr/>
            <p:nvPr/>
          </p:nvSpPr>
          <p:spPr>
            <a:xfrm flipH="false" flipV="false" rot="0">
              <a:off x="10265855" y="1411193"/>
              <a:ext cx="5392959" cy="7048889"/>
            </a:xfrm>
            <a:custGeom>
              <a:avLst/>
              <a:gdLst/>
              <a:ahLst/>
              <a:cxnLst/>
              <a:rect r="r" b="b" t="t" l="l"/>
              <a:pathLst>
                <a:path h="7048889" w="5392959">
                  <a:moveTo>
                    <a:pt x="0" y="0"/>
                  </a:moveTo>
                  <a:lnTo>
                    <a:pt x="5392959" y="0"/>
                  </a:lnTo>
                  <a:lnTo>
                    <a:pt x="5392959" y="7048889"/>
                  </a:lnTo>
                  <a:lnTo>
                    <a:pt x="0" y="7048889"/>
                  </a:lnTo>
                  <a:lnTo>
                    <a:pt x="0" y="0"/>
                  </a:lnTo>
                  <a:close/>
                </a:path>
              </a:pathLst>
            </a:custGeom>
            <a:blipFill>
              <a:blip r:embed="rId4"/>
              <a:stretch>
                <a:fillRect l="0" t="0" r="0" b="0"/>
              </a:stretch>
            </a:blipFill>
          </p:spPr>
        </p:sp>
        <p:sp>
          <p:nvSpPr>
            <p:cNvPr name="Freeform 27" id="27"/>
            <p:cNvSpPr/>
            <p:nvPr/>
          </p:nvSpPr>
          <p:spPr>
            <a:xfrm flipH="false" flipV="false" rot="0">
              <a:off x="13424763" y="1323674"/>
              <a:ext cx="5325827" cy="7048889"/>
            </a:xfrm>
            <a:custGeom>
              <a:avLst/>
              <a:gdLst/>
              <a:ahLst/>
              <a:cxnLst/>
              <a:rect r="r" b="b" t="t" l="l"/>
              <a:pathLst>
                <a:path h="7048889" w="5325827">
                  <a:moveTo>
                    <a:pt x="0" y="0"/>
                  </a:moveTo>
                  <a:lnTo>
                    <a:pt x="5325828" y="0"/>
                  </a:lnTo>
                  <a:lnTo>
                    <a:pt x="5325828" y="7048889"/>
                  </a:lnTo>
                  <a:lnTo>
                    <a:pt x="0" y="7048889"/>
                  </a:lnTo>
                  <a:lnTo>
                    <a:pt x="0" y="0"/>
                  </a:lnTo>
                  <a:close/>
                </a:path>
              </a:pathLst>
            </a:custGeom>
            <a:blipFill>
              <a:blip r:embed="rId5"/>
              <a:stretch>
                <a:fillRect l="0" t="0" r="0" b="0"/>
              </a:stretch>
            </a:blipFill>
          </p:spPr>
        </p:sp>
        <p:sp>
          <p:nvSpPr>
            <p:cNvPr name="Freeform 28" id="28"/>
            <p:cNvSpPr/>
            <p:nvPr/>
          </p:nvSpPr>
          <p:spPr>
            <a:xfrm flipH="false" flipV="false" rot="0">
              <a:off x="16097613" y="1411193"/>
              <a:ext cx="5305956" cy="7059807"/>
            </a:xfrm>
            <a:custGeom>
              <a:avLst/>
              <a:gdLst/>
              <a:ahLst/>
              <a:cxnLst/>
              <a:rect r="r" b="b" t="t" l="l"/>
              <a:pathLst>
                <a:path h="7059807" w="5305956">
                  <a:moveTo>
                    <a:pt x="0" y="0"/>
                  </a:moveTo>
                  <a:lnTo>
                    <a:pt x="5305955" y="0"/>
                  </a:lnTo>
                  <a:lnTo>
                    <a:pt x="5305955" y="7059807"/>
                  </a:lnTo>
                  <a:lnTo>
                    <a:pt x="0" y="7059807"/>
                  </a:lnTo>
                  <a:lnTo>
                    <a:pt x="0" y="0"/>
                  </a:lnTo>
                  <a:close/>
                </a:path>
              </a:pathLst>
            </a:custGeom>
            <a:blipFill>
              <a:blip r:embed="rId6"/>
              <a:stretch>
                <a:fillRect l="0" t="0" r="0" b="0"/>
              </a:stretch>
            </a:blipFill>
          </p:spPr>
        </p:sp>
        <p:sp>
          <p:nvSpPr>
            <p:cNvPr name="Freeform 29" id="29"/>
            <p:cNvSpPr/>
            <p:nvPr/>
          </p:nvSpPr>
          <p:spPr>
            <a:xfrm flipH="false" flipV="false" rot="0">
              <a:off x="0" y="2191145"/>
              <a:ext cx="5443061" cy="7030621"/>
            </a:xfrm>
            <a:custGeom>
              <a:avLst/>
              <a:gdLst/>
              <a:ahLst/>
              <a:cxnLst/>
              <a:rect r="r" b="b" t="t" l="l"/>
              <a:pathLst>
                <a:path h="7030621" w="5443061">
                  <a:moveTo>
                    <a:pt x="0" y="0"/>
                  </a:moveTo>
                  <a:lnTo>
                    <a:pt x="5443061" y="0"/>
                  </a:lnTo>
                  <a:lnTo>
                    <a:pt x="5443061" y="7030620"/>
                  </a:lnTo>
                  <a:lnTo>
                    <a:pt x="0" y="7030620"/>
                  </a:lnTo>
                  <a:lnTo>
                    <a:pt x="0" y="0"/>
                  </a:lnTo>
                  <a:close/>
                </a:path>
              </a:pathLst>
            </a:custGeom>
            <a:blipFill>
              <a:blip r:embed="rId3"/>
              <a:stretch>
                <a:fillRect l="0" t="0" r="0" b="0"/>
              </a:stretch>
            </a:blipFill>
          </p:spPr>
        </p:sp>
        <p:sp>
          <p:nvSpPr>
            <p:cNvPr name="Freeform 30" id="30"/>
            <p:cNvSpPr/>
            <p:nvPr/>
          </p:nvSpPr>
          <p:spPr>
            <a:xfrm flipH="false" flipV="false" rot="0">
              <a:off x="3131332" y="2191145"/>
              <a:ext cx="5392959" cy="7048889"/>
            </a:xfrm>
            <a:custGeom>
              <a:avLst/>
              <a:gdLst/>
              <a:ahLst/>
              <a:cxnLst/>
              <a:rect r="r" b="b" t="t" l="l"/>
              <a:pathLst>
                <a:path h="7048889" w="5392959">
                  <a:moveTo>
                    <a:pt x="0" y="0"/>
                  </a:moveTo>
                  <a:lnTo>
                    <a:pt x="5392960" y="0"/>
                  </a:lnTo>
                  <a:lnTo>
                    <a:pt x="5392960" y="7048889"/>
                  </a:lnTo>
                  <a:lnTo>
                    <a:pt x="0" y="7048889"/>
                  </a:lnTo>
                  <a:lnTo>
                    <a:pt x="0" y="0"/>
                  </a:lnTo>
                  <a:close/>
                </a:path>
              </a:pathLst>
            </a:custGeom>
            <a:blipFill>
              <a:blip r:embed="rId4"/>
              <a:stretch>
                <a:fillRect l="0" t="0" r="0" b="0"/>
              </a:stretch>
            </a:blipFill>
          </p:spPr>
        </p:sp>
        <p:sp>
          <p:nvSpPr>
            <p:cNvPr name="Freeform 31" id="31"/>
            <p:cNvSpPr/>
            <p:nvPr/>
          </p:nvSpPr>
          <p:spPr>
            <a:xfrm flipH="false" flipV="false" rot="0">
              <a:off x="6290241" y="2103626"/>
              <a:ext cx="5325827" cy="7048889"/>
            </a:xfrm>
            <a:custGeom>
              <a:avLst/>
              <a:gdLst/>
              <a:ahLst/>
              <a:cxnLst/>
              <a:rect r="r" b="b" t="t" l="l"/>
              <a:pathLst>
                <a:path h="7048889" w="5325827">
                  <a:moveTo>
                    <a:pt x="0" y="0"/>
                  </a:moveTo>
                  <a:lnTo>
                    <a:pt x="5325827" y="0"/>
                  </a:lnTo>
                  <a:lnTo>
                    <a:pt x="5325827" y="7048889"/>
                  </a:lnTo>
                  <a:lnTo>
                    <a:pt x="0" y="7048889"/>
                  </a:lnTo>
                  <a:lnTo>
                    <a:pt x="0" y="0"/>
                  </a:lnTo>
                  <a:close/>
                </a:path>
              </a:pathLst>
            </a:custGeom>
            <a:blipFill>
              <a:blip r:embed="rId5"/>
              <a:stretch>
                <a:fillRect l="0" t="0" r="0" b="0"/>
              </a:stretch>
            </a:blipFill>
          </p:spPr>
        </p:sp>
        <p:sp>
          <p:nvSpPr>
            <p:cNvPr name="Freeform 32" id="32"/>
            <p:cNvSpPr/>
            <p:nvPr/>
          </p:nvSpPr>
          <p:spPr>
            <a:xfrm flipH="false" flipV="false" rot="0">
              <a:off x="8963090" y="2191145"/>
              <a:ext cx="5305956" cy="7059807"/>
            </a:xfrm>
            <a:custGeom>
              <a:avLst/>
              <a:gdLst/>
              <a:ahLst/>
              <a:cxnLst/>
              <a:rect r="r" b="b" t="t" l="l"/>
              <a:pathLst>
                <a:path h="7059807" w="5305956">
                  <a:moveTo>
                    <a:pt x="0" y="0"/>
                  </a:moveTo>
                  <a:lnTo>
                    <a:pt x="5305956" y="0"/>
                  </a:lnTo>
                  <a:lnTo>
                    <a:pt x="5305956" y="7059807"/>
                  </a:lnTo>
                  <a:lnTo>
                    <a:pt x="0" y="7059807"/>
                  </a:lnTo>
                  <a:lnTo>
                    <a:pt x="0" y="0"/>
                  </a:lnTo>
                  <a:close/>
                </a:path>
              </a:pathLst>
            </a:custGeom>
            <a:blipFill>
              <a:blip r:embed="rId6"/>
              <a:stretch>
                <a:fillRect l="0" t="0" r="0" b="0"/>
              </a:stretch>
            </a:blipFill>
          </p:spPr>
        </p:sp>
        <p:sp>
          <p:nvSpPr>
            <p:cNvPr name="Freeform 33" id="33"/>
            <p:cNvSpPr/>
            <p:nvPr/>
          </p:nvSpPr>
          <p:spPr>
            <a:xfrm flipH="false" flipV="false" rot="0">
              <a:off x="17670459" y="1650226"/>
              <a:ext cx="5443061" cy="7030621"/>
            </a:xfrm>
            <a:custGeom>
              <a:avLst/>
              <a:gdLst/>
              <a:ahLst/>
              <a:cxnLst/>
              <a:rect r="r" b="b" t="t" l="l"/>
              <a:pathLst>
                <a:path h="7030621" w="5443061">
                  <a:moveTo>
                    <a:pt x="0" y="0"/>
                  </a:moveTo>
                  <a:lnTo>
                    <a:pt x="5443061" y="0"/>
                  </a:lnTo>
                  <a:lnTo>
                    <a:pt x="5443061" y="7030621"/>
                  </a:lnTo>
                  <a:lnTo>
                    <a:pt x="0" y="7030621"/>
                  </a:lnTo>
                  <a:lnTo>
                    <a:pt x="0" y="0"/>
                  </a:lnTo>
                  <a:close/>
                </a:path>
              </a:pathLst>
            </a:custGeom>
            <a:blipFill>
              <a:blip r:embed="rId3"/>
              <a:stretch>
                <a:fillRect l="0" t="0" r="0" b="0"/>
              </a:stretch>
            </a:blipFill>
          </p:spPr>
        </p:sp>
        <p:sp>
          <p:nvSpPr>
            <p:cNvPr name="Freeform 34" id="34"/>
            <p:cNvSpPr/>
            <p:nvPr/>
          </p:nvSpPr>
          <p:spPr>
            <a:xfrm flipH="false" flipV="false" rot="0">
              <a:off x="20801791" y="1650226"/>
              <a:ext cx="5392959" cy="7048889"/>
            </a:xfrm>
            <a:custGeom>
              <a:avLst/>
              <a:gdLst/>
              <a:ahLst/>
              <a:cxnLst/>
              <a:rect r="r" b="b" t="t" l="l"/>
              <a:pathLst>
                <a:path h="7048889" w="5392959">
                  <a:moveTo>
                    <a:pt x="0" y="0"/>
                  </a:moveTo>
                  <a:lnTo>
                    <a:pt x="5392960" y="0"/>
                  </a:lnTo>
                  <a:lnTo>
                    <a:pt x="5392960" y="7048889"/>
                  </a:lnTo>
                  <a:lnTo>
                    <a:pt x="0" y="7048889"/>
                  </a:lnTo>
                  <a:lnTo>
                    <a:pt x="0" y="0"/>
                  </a:lnTo>
                  <a:close/>
                </a:path>
              </a:pathLst>
            </a:custGeom>
            <a:blipFill>
              <a:blip r:embed="rId4"/>
              <a:stretch>
                <a:fillRect l="0" t="0" r="0" b="0"/>
              </a:stretch>
            </a:blipFill>
          </p:spPr>
        </p:sp>
        <p:sp>
          <p:nvSpPr>
            <p:cNvPr name="Freeform 35" id="35"/>
            <p:cNvSpPr/>
            <p:nvPr/>
          </p:nvSpPr>
          <p:spPr>
            <a:xfrm flipH="false" flipV="false" rot="0">
              <a:off x="23960700" y="1562708"/>
              <a:ext cx="5325827" cy="7048889"/>
            </a:xfrm>
            <a:custGeom>
              <a:avLst/>
              <a:gdLst/>
              <a:ahLst/>
              <a:cxnLst/>
              <a:rect r="r" b="b" t="t" l="l"/>
              <a:pathLst>
                <a:path h="7048889" w="5325827">
                  <a:moveTo>
                    <a:pt x="0" y="0"/>
                  </a:moveTo>
                  <a:lnTo>
                    <a:pt x="5325827" y="0"/>
                  </a:lnTo>
                  <a:lnTo>
                    <a:pt x="5325827" y="7048888"/>
                  </a:lnTo>
                  <a:lnTo>
                    <a:pt x="0" y="7048888"/>
                  </a:lnTo>
                  <a:lnTo>
                    <a:pt x="0" y="0"/>
                  </a:lnTo>
                  <a:close/>
                </a:path>
              </a:pathLst>
            </a:custGeom>
            <a:blipFill>
              <a:blip r:embed="rId5"/>
              <a:stretch>
                <a:fillRect l="0" t="0" r="0" b="0"/>
              </a:stretch>
            </a:blipFill>
          </p:spPr>
        </p:sp>
        <p:sp>
          <p:nvSpPr>
            <p:cNvPr name="Freeform 36" id="36"/>
            <p:cNvSpPr/>
            <p:nvPr/>
          </p:nvSpPr>
          <p:spPr>
            <a:xfrm flipH="false" flipV="false" rot="0">
              <a:off x="26633549" y="1650226"/>
              <a:ext cx="5305956" cy="7059807"/>
            </a:xfrm>
            <a:custGeom>
              <a:avLst/>
              <a:gdLst/>
              <a:ahLst/>
              <a:cxnLst/>
              <a:rect r="r" b="b" t="t" l="l"/>
              <a:pathLst>
                <a:path h="7059807" w="5305956">
                  <a:moveTo>
                    <a:pt x="0" y="0"/>
                  </a:moveTo>
                  <a:lnTo>
                    <a:pt x="5305956" y="0"/>
                  </a:lnTo>
                  <a:lnTo>
                    <a:pt x="5305956" y="7059807"/>
                  </a:lnTo>
                  <a:lnTo>
                    <a:pt x="0" y="7059807"/>
                  </a:lnTo>
                  <a:lnTo>
                    <a:pt x="0" y="0"/>
                  </a:lnTo>
                  <a:close/>
                </a:path>
              </a:pathLst>
            </a:custGeom>
            <a:blipFill>
              <a:blip r:embed="rId6"/>
              <a:stretch>
                <a:fillRect l="0" t="0" r="0" b="0"/>
              </a:stretch>
            </a:blipFill>
          </p:spPr>
        </p:sp>
        <p:sp>
          <p:nvSpPr>
            <p:cNvPr name="Freeform 37" id="37"/>
            <p:cNvSpPr/>
            <p:nvPr/>
          </p:nvSpPr>
          <p:spPr>
            <a:xfrm flipH="false" flipV="false" rot="0">
              <a:off x="7818013" y="3562745"/>
              <a:ext cx="5443061" cy="7030621"/>
            </a:xfrm>
            <a:custGeom>
              <a:avLst/>
              <a:gdLst/>
              <a:ahLst/>
              <a:cxnLst/>
              <a:rect r="r" b="b" t="t" l="l"/>
              <a:pathLst>
                <a:path h="7030621" w="5443061">
                  <a:moveTo>
                    <a:pt x="0" y="0"/>
                  </a:moveTo>
                  <a:lnTo>
                    <a:pt x="5443061" y="0"/>
                  </a:lnTo>
                  <a:lnTo>
                    <a:pt x="5443061" y="7030620"/>
                  </a:lnTo>
                  <a:lnTo>
                    <a:pt x="0" y="7030620"/>
                  </a:lnTo>
                  <a:lnTo>
                    <a:pt x="0" y="0"/>
                  </a:lnTo>
                  <a:close/>
                </a:path>
              </a:pathLst>
            </a:custGeom>
            <a:blipFill>
              <a:blip r:embed="rId3"/>
              <a:stretch>
                <a:fillRect l="0" t="0" r="0" b="0"/>
              </a:stretch>
            </a:blipFill>
          </p:spPr>
        </p:sp>
        <p:sp>
          <p:nvSpPr>
            <p:cNvPr name="Freeform 38" id="38"/>
            <p:cNvSpPr/>
            <p:nvPr/>
          </p:nvSpPr>
          <p:spPr>
            <a:xfrm flipH="false" flipV="false" rot="0">
              <a:off x="10949345" y="3562745"/>
              <a:ext cx="5392959" cy="7048889"/>
            </a:xfrm>
            <a:custGeom>
              <a:avLst/>
              <a:gdLst/>
              <a:ahLst/>
              <a:cxnLst/>
              <a:rect r="r" b="b" t="t" l="l"/>
              <a:pathLst>
                <a:path h="7048889" w="5392959">
                  <a:moveTo>
                    <a:pt x="0" y="0"/>
                  </a:moveTo>
                  <a:lnTo>
                    <a:pt x="5392960" y="0"/>
                  </a:lnTo>
                  <a:lnTo>
                    <a:pt x="5392960" y="7048889"/>
                  </a:lnTo>
                  <a:lnTo>
                    <a:pt x="0" y="7048889"/>
                  </a:lnTo>
                  <a:lnTo>
                    <a:pt x="0" y="0"/>
                  </a:lnTo>
                  <a:close/>
                </a:path>
              </a:pathLst>
            </a:custGeom>
            <a:blipFill>
              <a:blip r:embed="rId4"/>
              <a:stretch>
                <a:fillRect l="0" t="0" r="0" b="0"/>
              </a:stretch>
            </a:blipFill>
          </p:spPr>
        </p:sp>
        <p:sp>
          <p:nvSpPr>
            <p:cNvPr name="Freeform 39" id="39"/>
            <p:cNvSpPr/>
            <p:nvPr/>
          </p:nvSpPr>
          <p:spPr>
            <a:xfrm flipH="false" flipV="false" rot="0">
              <a:off x="14108254" y="3475226"/>
              <a:ext cx="5325827" cy="7048889"/>
            </a:xfrm>
            <a:custGeom>
              <a:avLst/>
              <a:gdLst/>
              <a:ahLst/>
              <a:cxnLst/>
              <a:rect r="r" b="b" t="t" l="l"/>
              <a:pathLst>
                <a:path h="7048889" w="5325827">
                  <a:moveTo>
                    <a:pt x="0" y="0"/>
                  </a:moveTo>
                  <a:lnTo>
                    <a:pt x="5325827" y="0"/>
                  </a:lnTo>
                  <a:lnTo>
                    <a:pt x="5325827" y="7048889"/>
                  </a:lnTo>
                  <a:lnTo>
                    <a:pt x="0" y="7048889"/>
                  </a:lnTo>
                  <a:lnTo>
                    <a:pt x="0" y="0"/>
                  </a:lnTo>
                  <a:close/>
                </a:path>
              </a:pathLst>
            </a:custGeom>
            <a:blipFill>
              <a:blip r:embed="rId5"/>
              <a:stretch>
                <a:fillRect l="0" t="0" r="0" b="0"/>
              </a:stretch>
            </a:blipFill>
          </p:spPr>
        </p:sp>
        <p:sp>
          <p:nvSpPr>
            <p:cNvPr name="Freeform 40" id="40"/>
            <p:cNvSpPr/>
            <p:nvPr/>
          </p:nvSpPr>
          <p:spPr>
            <a:xfrm flipH="false" flipV="false" rot="0">
              <a:off x="16781103" y="3562745"/>
              <a:ext cx="5305956" cy="7059807"/>
            </a:xfrm>
            <a:custGeom>
              <a:avLst/>
              <a:gdLst/>
              <a:ahLst/>
              <a:cxnLst/>
              <a:rect r="r" b="b" t="t" l="l"/>
              <a:pathLst>
                <a:path h="7059807" w="5305956">
                  <a:moveTo>
                    <a:pt x="0" y="0"/>
                  </a:moveTo>
                  <a:lnTo>
                    <a:pt x="5305956" y="0"/>
                  </a:lnTo>
                  <a:lnTo>
                    <a:pt x="5305956" y="7059807"/>
                  </a:lnTo>
                  <a:lnTo>
                    <a:pt x="0" y="7059807"/>
                  </a:lnTo>
                  <a:lnTo>
                    <a:pt x="0" y="0"/>
                  </a:lnTo>
                  <a:close/>
                </a:path>
              </a:pathLst>
            </a:custGeom>
            <a:blipFill>
              <a:blip r:embed="rId7"/>
              <a:stretch>
                <a:fillRect l="0" t="0" r="0" b="0"/>
              </a:stretch>
            </a:blipFill>
          </p:spPr>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5538275" y="2516651"/>
            <a:ext cx="2466295" cy="2996520"/>
            <a:chOff x="0" y="0"/>
            <a:chExt cx="3288393" cy="3995360"/>
          </a:xfrm>
        </p:grpSpPr>
        <p:sp>
          <p:nvSpPr>
            <p:cNvPr name="Freeform 4" id="4"/>
            <p:cNvSpPr/>
            <p:nvPr/>
          </p:nvSpPr>
          <p:spPr>
            <a:xfrm flipH="false" flipV="false" rot="0">
              <a:off x="0" y="0"/>
              <a:ext cx="3288393" cy="3288393"/>
            </a:xfrm>
            <a:custGeom>
              <a:avLst/>
              <a:gdLst/>
              <a:ahLst/>
              <a:cxnLst/>
              <a:rect r="r" b="b" t="t" l="l"/>
              <a:pathLst>
                <a:path h="3288393" w="3288393">
                  <a:moveTo>
                    <a:pt x="0" y="0"/>
                  </a:moveTo>
                  <a:lnTo>
                    <a:pt x="3288393" y="0"/>
                  </a:lnTo>
                  <a:lnTo>
                    <a:pt x="3288393" y="3288393"/>
                  </a:lnTo>
                  <a:lnTo>
                    <a:pt x="0" y="3288393"/>
                  </a:lnTo>
                  <a:lnTo>
                    <a:pt x="0" y="0"/>
                  </a:lnTo>
                  <a:close/>
                </a:path>
              </a:pathLst>
            </a:custGeom>
            <a:blipFill>
              <a:blip r:embed="rId3"/>
              <a:stretch>
                <a:fillRect l="0" t="0" r="0" b="0"/>
              </a:stretch>
            </a:blipFill>
          </p:spPr>
        </p:sp>
        <p:sp>
          <p:nvSpPr>
            <p:cNvPr name="TextBox 5" id="5"/>
            <p:cNvSpPr txBox="true"/>
            <p:nvPr/>
          </p:nvSpPr>
          <p:spPr>
            <a:xfrm rot="0">
              <a:off x="0" y="3212193"/>
              <a:ext cx="3288393" cy="783167"/>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Blanka"/>
                  <a:ea typeface="Blanka"/>
                  <a:cs typeface="Blanka"/>
                  <a:sym typeface="Blanka"/>
                </a:rPr>
                <a:t>paella</a:t>
              </a:r>
            </a:p>
          </p:txBody>
        </p:sp>
      </p:grpSp>
      <p:grpSp>
        <p:nvGrpSpPr>
          <p:cNvPr name="Group 6" id="6"/>
          <p:cNvGrpSpPr/>
          <p:nvPr/>
        </p:nvGrpSpPr>
        <p:grpSpPr>
          <a:xfrm rot="0">
            <a:off x="0" y="967296"/>
            <a:ext cx="2832681" cy="2783316"/>
            <a:chOff x="0" y="0"/>
            <a:chExt cx="3776909" cy="3711088"/>
          </a:xfrm>
        </p:grpSpPr>
        <p:sp>
          <p:nvSpPr>
            <p:cNvPr name="Freeform 7" id="7"/>
            <p:cNvSpPr/>
            <p:nvPr/>
          </p:nvSpPr>
          <p:spPr>
            <a:xfrm flipH="false" flipV="false" rot="0">
              <a:off x="0" y="0"/>
              <a:ext cx="3776909" cy="3163161"/>
            </a:xfrm>
            <a:custGeom>
              <a:avLst/>
              <a:gdLst/>
              <a:ahLst/>
              <a:cxnLst/>
              <a:rect r="r" b="b" t="t" l="l"/>
              <a:pathLst>
                <a:path h="3163161" w="3776909">
                  <a:moveTo>
                    <a:pt x="0" y="0"/>
                  </a:moveTo>
                  <a:lnTo>
                    <a:pt x="3776909" y="0"/>
                  </a:lnTo>
                  <a:lnTo>
                    <a:pt x="3776909" y="3163161"/>
                  </a:lnTo>
                  <a:lnTo>
                    <a:pt x="0" y="3163161"/>
                  </a:lnTo>
                  <a:lnTo>
                    <a:pt x="0" y="0"/>
                  </a:lnTo>
                  <a:close/>
                </a:path>
              </a:pathLst>
            </a:custGeom>
            <a:blipFill>
              <a:blip r:embed="rId4"/>
              <a:stretch>
                <a:fillRect l="0" t="0" r="0" b="0"/>
              </a:stretch>
            </a:blipFill>
          </p:spPr>
        </p:sp>
        <p:sp>
          <p:nvSpPr>
            <p:cNvPr name="TextBox 8" id="8"/>
            <p:cNvSpPr txBox="true"/>
            <p:nvPr/>
          </p:nvSpPr>
          <p:spPr>
            <a:xfrm rot="0">
              <a:off x="540138" y="2927921"/>
              <a:ext cx="2696633" cy="783167"/>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Blanka"/>
                  <a:ea typeface="Blanka"/>
                  <a:cs typeface="Blanka"/>
                  <a:sym typeface="Blanka"/>
                </a:rPr>
                <a:t>koshary</a:t>
              </a:r>
            </a:p>
          </p:txBody>
        </p:sp>
      </p:grpSp>
      <p:grpSp>
        <p:nvGrpSpPr>
          <p:cNvPr name="Group 9" id="9"/>
          <p:cNvGrpSpPr/>
          <p:nvPr/>
        </p:nvGrpSpPr>
        <p:grpSpPr>
          <a:xfrm rot="0">
            <a:off x="0" y="4627991"/>
            <a:ext cx="3373856" cy="2904051"/>
            <a:chOff x="0" y="0"/>
            <a:chExt cx="4498474" cy="3872068"/>
          </a:xfrm>
        </p:grpSpPr>
        <p:sp>
          <p:nvSpPr>
            <p:cNvPr name="Freeform 10" id="10"/>
            <p:cNvSpPr/>
            <p:nvPr/>
          </p:nvSpPr>
          <p:spPr>
            <a:xfrm flipH="false" flipV="false" rot="0">
              <a:off x="457446" y="0"/>
              <a:ext cx="3583583" cy="3126676"/>
            </a:xfrm>
            <a:custGeom>
              <a:avLst/>
              <a:gdLst/>
              <a:ahLst/>
              <a:cxnLst/>
              <a:rect r="r" b="b" t="t" l="l"/>
              <a:pathLst>
                <a:path h="3126676" w="3583583">
                  <a:moveTo>
                    <a:pt x="0" y="0"/>
                  </a:moveTo>
                  <a:lnTo>
                    <a:pt x="3583583" y="0"/>
                  </a:lnTo>
                  <a:lnTo>
                    <a:pt x="3583583" y="3126676"/>
                  </a:lnTo>
                  <a:lnTo>
                    <a:pt x="0" y="3126676"/>
                  </a:lnTo>
                  <a:lnTo>
                    <a:pt x="0" y="0"/>
                  </a:lnTo>
                  <a:close/>
                </a:path>
              </a:pathLst>
            </a:custGeom>
            <a:blipFill>
              <a:blip r:embed="rId5"/>
              <a:stretch>
                <a:fillRect l="0" t="0" r="0" b="0"/>
              </a:stretch>
            </a:blipFill>
          </p:spPr>
        </p:sp>
        <p:sp>
          <p:nvSpPr>
            <p:cNvPr name="TextBox 11" id="11"/>
            <p:cNvSpPr txBox="true"/>
            <p:nvPr/>
          </p:nvSpPr>
          <p:spPr>
            <a:xfrm rot="0">
              <a:off x="0" y="3050476"/>
              <a:ext cx="4498474" cy="821592"/>
            </a:xfrm>
            <a:prstGeom prst="rect">
              <a:avLst/>
            </a:prstGeom>
          </p:spPr>
          <p:txBody>
            <a:bodyPr anchor="t" rtlCol="false" tIns="0" lIns="0" bIns="0" rIns="0">
              <a:spAutoFit/>
            </a:bodyPr>
            <a:lstStyle/>
            <a:p>
              <a:pPr algn="ctr">
                <a:lnSpc>
                  <a:spcPts val="5166"/>
                </a:lnSpc>
                <a:spcBef>
                  <a:spcPct val="0"/>
                </a:spcBef>
              </a:pPr>
              <a:r>
                <a:rPr lang="en-US" sz="3690">
                  <a:solidFill>
                    <a:srgbClr val="000000"/>
                  </a:solidFill>
                  <a:latin typeface="Blanka"/>
                  <a:ea typeface="Blanka"/>
                  <a:cs typeface="Blanka"/>
                  <a:sym typeface="Blanka"/>
                </a:rPr>
                <a:t>feijoda</a:t>
              </a:r>
            </a:p>
          </p:txBody>
        </p:sp>
      </p:grpSp>
      <p:sp>
        <p:nvSpPr>
          <p:cNvPr name="TextBox 12" id="12"/>
          <p:cNvSpPr txBox="true"/>
          <p:nvPr/>
        </p:nvSpPr>
        <p:spPr>
          <a:xfrm rot="0">
            <a:off x="7854206" y="136715"/>
            <a:ext cx="2579588" cy="830581"/>
          </a:xfrm>
          <a:prstGeom prst="rect">
            <a:avLst/>
          </a:prstGeom>
        </p:spPr>
        <p:txBody>
          <a:bodyPr anchor="t" rtlCol="false" tIns="0" lIns="0" bIns="0" rIns="0">
            <a:spAutoFit/>
          </a:bodyPr>
          <a:lstStyle/>
          <a:p>
            <a:pPr algn="ctr">
              <a:lnSpc>
                <a:spcPts val="6719"/>
              </a:lnSpc>
              <a:spcBef>
                <a:spcPct val="0"/>
              </a:spcBef>
            </a:pPr>
            <a:r>
              <a:rPr lang="en-US" sz="4799">
                <a:solidFill>
                  <a:srgbClr val="000000"/>
                </a:solidFill>
                <a:latin typeface="Blanka"/>
                <a:ea typeface="Blanka"/>
                <a:cs typeface="Blanka"/>
                <a:sym typeface="Blanka"/>
              </a:rPr>
              <a:t>cuisines</a:t>
            </a:r>
          </a:p>
        </p:txBody>
      </p:sp>
      <p:sp>
        <p:nvSpPr>
          <p:cNvPr name="TextBox 13" id="13"/>
          <p:cNvSpPr txBox="true"/>
          <p:nvPr/>
        </p:nvSpPr>
        <p:spPr>
          <a:xfrm rot="0">
            <a:off x="3070739" y="1803051"/>
            <a:ext cx="10963149" cy="711199"/>
          </a:xfrm>
          <a:prstGeom prst="rect">
            <a:avLst/>
          </a:prstGeom>
        </p:spPr>
        <p:txBody>
          <a:bodyPr anchor="t" rtlCol="false" tIns="0" lIns="0" bIns="0" rIns="0">
            <a:spAutoFit/>
          </a:bodyPr>
          <a:lstStyle/>
          <a:p>
            <a:pPr algn="l">
              <a:lnSpc>
                <a:spcPts val="2800"/>
              </a:lnSpc>
              <a:spcBef>
                <a:spcPct val="0"/>
              </a:spcBef>
            </a:pPr>
            <a:r>
              <a:rPr lang="en-US" sz="2000">
                <a:solidFill>
                  <a:srgbClr val="000000"/>
                </a:solidFill>
                <a:latin typeface="Farro"/>
                <a:ea typeface="Farro"/>
                <a:cs typeface="Farro"/>
                <a:sym typeface="Farro"/>
              </a:rPr>
              <a:t>Koshary (also spelled Kushari or Koshari) is a traditional Egyptian dish that combines pasta, rice, lentils, chickpeas, and is topped with fried onions and a tangy tomato sauce. </a:t>
            </a:r>
          </a:p>
        </p:txBody>
      </p:sp>
      <p:sp>
        <p:nvSpPr>
          <p:cNvPr name="TextBox 14" id="14"/>
          <p:cNvSpPr txBox="true"/>
          <p:nvPr/>
        </p:nvSpPr>
        <p:spPr>
          <a:xfrm rot="0">
            <a:off x="2832681" y="3352449"/>
            <a:ext cx="12695845" cy="1063625"/>
          </a:xfrm>
          <a:prstGeom prst="rect">
            <a:avLst/>
          </a:prstGeom>
        </p:spPr>
        <p:txBody>
          <a:bodyPr anchor="t" rtlCol="false" tIns="0" lIns="0" bIns="0" rIns="0">
            <a:spAutoFit/>
          </a:bodyPr>
          <a:lstStyle/>
          <a:p>
            <a:pPr algn="just">
              <a:lnSpc>
                <a:spcPts val="2800"/>
              </a:lnSpc>
              <a:spcBef>
                <a:spcPct val="0"/>
              </a:spcBef>
            </a:pPr>
            <a:r>
              <a:rPr lang="en-US" sz="2000">
                <a:solidFill>
                  <a:srgbClr val="000000"/>
                </a:solidFill>
                <a:latin typeface="Farro"/>
                <a:ea typeface="Farro"/>
                <a:cs typeface="Farro"/>
                <a:sym typeface="Farro"/>
              </a:rPr>
              <a:t>Paella is a famous Spanish dish that originates from the region of Valencia, located on the eastern coast of Spain. It's a hearty, flavorful one-pan dish typically made with rice, saffron, and a combination of seafood, meat, and vegetables.</a:t>
            </a:r>
          </a:p>
        </p:txBody>
      </p:sp>
      <p:sp>
        <p:nvSpPr>
          <p:cNvPr name="TextBox 15" id="15"/>
          <p:cNvSpPr txBox="true"/>
          <p:nvPr/>
        </p:nvSpPr>
        <p:spPr>
          <a:xfrm rot="0">
            <a:off x="3422632" y="5930561"/>
            <a:ext cx="11534384" cy="358774"/>
          </a:xfrm>
          <a:prstGeom prst="rect">
            <a:avLst/>
          </a:prstGeom>
        </p:spPr>
        <p:txBody>
          <a:bodyPr anchor="t" rtlCol="false" tIns="0" lIns="0" bIns="0" rIns="0">
            <a:spAutoFit/>
          </a:bodyPr>
          <a:lstStyle/>
          <a:p>
            <a:pPr algn="l">
              <a:lnSpc>
                <a:spcPts val="2800"/>
              </a:lnSpc>
              <a:spcBef>
                <a:spcPct val="0"/>
              </a:spcBef>
            </a:pPr>
            <a:r>
              <a:rPr lang="en-US" sz="2000">
                <a:solidFill>
                  <a:srgbClr val="000000"/>
                </a:solidFill>
                <a:latin typeface="Farro"/>
                <a:ea typeface="Farro"/>
                <a:cs typeface="Farro"/>
                <a:sym typeface="Farro"/>
              </a:rPr>
              <a:t>Feijoada is a traditional Brazilian stew made primarily of black beans and a variety of meats.</a:t>
            </a:r>
          </a:p>
        </p:txBody>
      </p:sp>
      <p:grpSp>
        <p:nvGrpSpPr>
          <p:cNvPr name="Group 16" id="16"/>
          <p:cNvGrpSpPr/>
          <p:nvPr/>
        </p:nvGrpSpPr>
        <p:grpSpPr>
          <a:xfrm rot="0">
            <a:off x="15371217" y="6560689"/>
            <a:ext cx="2800411" cy="3417247"/>
            <a:chOff x="0" y="0"/>
            <a:chExt cx="3733882" cy="4556329"/>
          </a:xfrm>
        </p:grpSpPr>
        <p:sp>
          <p:nvSpPr>
            <p:cNvPr name="Freeform 17" id="17"/>
            <p:cNvSpPr/>
            <p:nvPr/>
          </p:nvSpPr>
          <p:spPr>
            <a:xfrm flipH="false" flipV="false" rot="0">
              <a:off x="0" y="0"/>
              <a:ext cx="3733882" cy="3849363"/>
            </a:xfrm>
            <a:custGeom>
              <a:avLst/>
              <a:gdLst/>
              <a:ahLst/>
              <a:cxnLst/>
              <a:rect r="r" b="b" t="t" l="l"/>
              <a:pathLst>
                <a:path h="3849363" w="3733882">
                  <a:moveTo>
                    <a:pt x="0" y="0"/>
                  </a:moveTo>
                  <a:lnTo>
                    <a:pt x="3733882" y="0"/>
                  </a:lnTo>
                  <a:lnTo>
                    <a:pt x="3733882" y="3849363"/>
                  </a:lnTo>
                  <a:lnTo>
                    <a:pt x="0" y="3849363"/>
                  </a:lnTo>
                  <a:lnTo>
                    <a:pt x="0" y="0"/>
                  </a:lnTo>
                  <a:close/>
                </a:path>
              </a:pathLst>
            </a:custGeom>
            <a:blipFill>
              <a:blip r:embed="rId6"/>
              <a:stretch>
                <a:fillRect l="0" t="0" r="0" b="0"/>
              </a:stretch>
            </a:blipFill>
          </p:spPr>
        </p:sp>
        <p:sp>
          <p:nvSpPr>
            <p:cNvPr name="TextBox 18" id="18"/>
            <p:cNvSpPr txBox="true"/>
            <p:nvPr/>
          </p:nvSpPr>
          <p:spPr>
            <a:xfrm rot="0">
              <a:off x="0" y="3773163"/>
              <a:ext cx="3733882" cy="783167"/>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Blanka"/>
                  <a:ea typeface="Blanka"/>
                  <a:cs typeface="Blanka"/>
                  <a:sym typeface="Blanka"/>
                </a:rPr>
                <a:t>ramen</a:t>
              </a:r>
            </a:p>
          </p:txBody>
        </p:sp>
      </p:grpSp>
      <p:sp>
        <p:nvSpPr>
          <p:cNvPr name="TextBox 19" id="19"/>
          <p:cNvSpPr txBox="true"/>
          <p:nvPr/>
        </p:nvSpPr>
        <p:spPr>
          <a:xfrm rot="0">
            <a:off x="1889772" y="8051460"/>
            <a:ext cx="13289187" cy="1063625"/>
          </a:xfrm>
          <a:prstGeom prst="rect">
            <a:avLst/>
          </a:prstGeom>
        </p:spPr>
        <p:txBody>
          <a:bodyPr anchor="t" rtlCol="false" tIns="0" lIns="0" bIns="0" rIns="0">
            <a:spAutoFit/>
          </a:bodyPr>
          <a:lstStyle/>
          <a:p>
            <a:pPr algn="r">
              <a:lnSpc>
                <a:spcPts val="2800"/>
              </a:lnSpc>
              <a:spcBef>
                <a:spcPct val="0"/>
              </a:spcBef>
            </a:pPr>
            <a:r>
              <a:rPr lang="en-US" sz="2000">
                <a:solidFill>
                  <a:srgbClr val="000000"/>
                </a:solidFill>
                <a:latin typeface="Farro"/>
                <a:ea typeface="Farro"/>
                <a:cs typeface="Farro"/>
                <a:sym typeface="Farro"/>
              </a:rPr>
              <a:t>Ramen is a popular Japanese noodle soup dish that has become a global culinary sensation. It consists of Chinese-style wheat noodles served in a flavorful broth, typically garnished with various ingredients such as sliced meats, vegetables, eggs, and condiments. </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7854206" y="136715"/>
            <a:ext cx="2579588" cy="830581"/>
          </a:xfrm>
          <a:prstGeom prst="rect">
            <a:avLst/>
          </a:prstGeom>
        </p:spPr>
        <p:txBody>
          <a:bodyPr anchor="t" rtlCol="false" tIns="0" lIns="0" bIns="0" rIns="0">
            <a:spAutoFit/>
          </a:bodyPr>
          <a:lstStyle/>
          <a:p>
            <a:pPr algn="ctr">
              <a:lnSpc>
                <a:spcPts val="6719"/>
              </a:lnSpc>
              <a:spcBef>
                <a:spcPct val="0"/>
              </a:spcBef>
            </a:pPr>
            <a:r>
              <a:rPr lang="en-US" sz="4799">
                <a:solidFill>
                  <a:srgbClr val="000000"/>
                </a:solidFill>
                <a:latin typeface="Blanka"/>
                <a:ea typeface="Blanka"/>
                <a:cs typeface="Blanka"/>
                <a:sym typeface="Blanka"/>
              </a:rPr>
              <a:t>cuisines</a:t>
            </a:r>
          </a:p>
        </p:txBody>
      </p:sp>
      <p:grpSp>
        <p:nvGrpSpPr>
          <p:cNvPr name="Group 4" id="4"/>
          <p:cNvGrpSpPr/>
          <p:nvPr/>
        </p:nvGrpSpPr>
        <p:grpSpPr>
          <a:xfrm rot="0">
            <a:off x="14411467" y="4193529"/>
            <a:ext cx="3564501" cy="3127855"/>
            <a:chOff x="0" y="0"/>
            <a:chExt cx="4752668" cy="4170473"/>
          </a:xfrm>
        </p:grpSpPr>
        <p:sp>
          <p:nvSpPr>
            <p:cNvPr name="Freeform 5" id="5"/>
            <p:cNvSpPr/>
            <p:nvPr/>
          </p:nvSpPr>
          <p:spPr>
            <a:xfrm flipH="false" flipV="false" rot="0">
              <a:off x="0" y="0"/>
              <a:ext cx="4752668" cy="3463507"/>
            </a:xfrm>
            <a:custGeom>
              <a:avLst/>
              <a:gdLst/>
              <a:ahLst/>
              <a:cxnLst/>
              <a:rect r="r" b="b" t="t" l="l"/>
              <a:pathLst>
                <a:path h="3463507" w="4752668">
                  <a:moveTo>
                    <a:pt x="0" y="0"/>
                  </a:moveTo>
                  <a:lnTo>
                    <a:pt x="4752668" y="0"/>
                  </a:lnTo>
                  <a:lnTo>
                    <a:pt x="4752668" y="3463507"/>
                  </a:lnTo>
                  <a:lnTo>
                    <a:pt x="0" y="3463507"/>
                  </a:lnTo>
                  <a:lnTo>
                    <a:pt x="0" y="0"/>
                  </a:lnTo>
                  <a:close/>
                </a:path>
              </a:pathLst>
            </a:custGeom>
            <a:blipFill>
              <a:blip r:embed="rId3"/>
              <a:stretch>
                <a:fillRect l="0" t="0" r="0" b="0"/>
              </a:stretch>
            </a:blipFill>
          </p:spPr>
        </p:sp>
        <p:sp>
          <p:nvSpPr>
            <p:cNvPr name="TextBox 6" id="6"/>
            <p:cNvSpPr txBox="true"/>
            <p:nvPr/>
          </p:nvSpPr>
          <p:spPr>
            <a:xfrm rot="0">
              <a:off x="0" y="3387307"/>
              <a:ext cx="4752668" cy="783167"/>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Blanka"/>
                  <a:ea typeface="Blanka"/>
                  <a:cs typeface="Blanka"/>
                  <a:sym typeface="Blanka"/>
                </a:rPr>
                <a:t>sushi</a:t>
              </a:r>
            </a:p>
          </p:txBody>
        </p:sp>
      </p:grpSp>
      <p:grpSp>
        <p:nvGrpSpPr>
          <p:cNvPr name="Group 7" id="7"/>
          <p:cNvGrpSpPr/>
          <p:nvPr/>
        </p:nvGrpSpPr>
        <p:grpSpPr>
          <a:xfrm rot="0">
            <a:off x="1028700" y="7388974"/>
            <a:ext cx="3383396" cy="2399551"/>
            <a:chOff x="0" y="0"/>
            <a:chExt cx="4511195" cy="3199402"/>
          </a:xfrm>
        </p:grpSpPr>
        <p:sp>
          <p:nvSpPr>
            <p:cNvPr name="Freeform 8" id="8"/>
            <p:cNvSpPr/>
            <p:nvPr/>
          </p:nvSpPr>
          <p:spPr>
            <a:xfrm flipH="false" flipV="false" rot="0">
              <a:off x="0" y="0"/>
              <a:ext cx="4511195" cy="2492435"/>
            </a:xfrm>
            <a:custGeom>
              <a:avLst/>
              <a:gdLst/>
              <a:ahLst/>
              <a:cxnLst/>
              <a:rect r="r" b="b" t="t" l="l"/>
              <a:pathLst>
                <a:path h="2492435" w="4511195">
                  <a:moveTo>
                    <a:pt x="0" y="0"/>
                  </a:moveTo>
                  <a:lnTo>
                    <a:pt x="4511195" y="0"/>
                  </a:lnTo>
                  <a:lnTo>
                    <a:pt x="4511195" y="2492435"/>
                  </a:lnTo>
                  <a:lnTo>
                    <a:pt x="0" y="2492435"/>
                  </a:lnTo>
                  <a:lnTo>
                    <a:pt x="0" y="0"/>
                  </a:lnTo>
                  <a:close/>
                </a:path>
              </a:pathLst>
            </a:custGeom>
            <a:blipFill>
              <a:blip r:embed="rId4"/>
              <a:stretch>
                <a:fillRect l="0" t="0" r="0" b="0"/>
              </a:stretch>
            </a:blipFill>
          </p:spPr>
        </p:sp>
        <p:sp>
          <p:nvSpPr>
            <p:cNvPr name="TextBox 9" id="9"/>
            <p:cNvSpPr txBox="true"/>
            <p:nvPr/>
          </p:nvSpPr>
          <p:spPr>
            <a:xfrm rot="0">
              <a:off x="124800" y="2416235"/>
              <a:ext cx="4386395" cy="783167"/>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Blanka"/>
                  <a:ea typeface="Blanka"/>
                  <a:cs typeface="Blanka"/>
                  <a:sym typeface="Blanka"/>
                </a:rPr>
                <a:t>chole bhature</a:t>
              </a:r>
            </a:p>
          </p:txBody>
        </p:sp>
      </p:grpSp>
      <p:grpSp>
        <p:nvGrpSpPr>
          <p:cNvPr name="Group 10" id="10"/>
          <p:cNvGrpSpPr/>
          <p:nvPr/>
        </p:nvGrpSpPr>
        <p:grpSpPr>
          <a:xfrm rot="0">
            <a:off x="565055" y="1200192"/>
            <a:ext cx="2835236" cy="2993336"/>
            <a:chOff x="0" y="0"/>
            <a:chExt cx="3780315" cy="3991115"/>
          </a:xfrm>
        </p:grpSpPr>
        <p:sp>
          <p:nvSpPr>
            <p:cNvPr name="Freeform 11" id="11"/>
            <p:cNvSpPr/>
            <p:nvPr/>
          </p:nvSpPr>
          <p:spPr>
            <a:xfrm flipH="false" flipV="false" rot="0">
              <a:off x="0" y="0"/>
              <a:ext cx="3780315" cy="3284149"/>
            </a:xfrm>
            <a:custGeom>
              <a:avLst/>
              <a:gdLst/>
              <a:ahLst/>
              <a:cxnLst/>
              <a:rect r="r" b="b" t="t" l="l"/>
              <a:pathLst>
                <a:path h="3284149" w="3780315">
                  <a:moveTo>
                    <a:pt x="0" y="0"/>
                  </a:moveTo>
                  <a:lnTo>
                    <a:pt x="3780315" y="0"/>
                  </a:lnTo>
                  <a:lnTo>
                    <a:pt x="3780315" y="3284149"/>
                  </a:lnTo>
                  <a:lnTo>
                    <a:pt x="0" y="3284149"/>
                  </a:lnTo>
                  <a:lnTo>
                    <a:pt x="0" y="0"/>
                  </a:lnTo>
                  <a:close/>
                </a:path>
              </a:pathLst>
            </a:custGeom>
            <a:blipFill>
              <a:blip r:embed="rId5"/>
              <a:stretch>
                <a:fillRect l="0" t="0" r="0" b="0"/>
              </a:stretch>
            </a:blipFill>
          </p:spPr>
        </p:sp>
        <p:sp>
          <p:nvSpPr>
            <p:cNvPr name="TextBox 12" id="12"/>
            <p:cNvSpPr txBox="true"/>
            <p:nvPr/>
          </p:nvSpPr>
          <p:spPr>
            <a:xfrm rot="0">
              <a:off x="0" y="3207949"/>
              <a:ext cx="3780315" cy="783167"/>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Blanka"/>
                  <a:ea typeface="Blanka"/>
                  <a:cs typeface="Blanka"/>
                  <a:sym typeface="Blanka"/>
                </a:rPr>
                <a:t>greek salad</a:t>
              </a:r>
            </a:p>
          </p:txBody>
        </p:sp>
      </p:grpSp>
      <p:sp>
        <p:nvSpPr>
          <p:cNvPr name="TextBox 13" id="13"/>
          <p:cNvSpPr txBox="true"/>
          <p:nvPr/>
        </p:nvSpPr>
        <p:spPr>
          <a:xfrm rot="0">
            <a:off x="3661092" y="1754913"/>
            <a:ext cx="14202133" cy="1063624"/>
          </a:xfrm>
          <a:prstGeom prst="rect">
            <a:avLst/>
          </a:prstGeom>
        </p:spPr>
        <p:txBody>
          <a:bodyPr anchor="t" rtlCol="false" tIns="0" lIns="0" bIns="0" rIns="0">
            <a:spAutoFit/>
          </a:bodyPr>
          <a:lstStyle/>
          <a:p>
            <a:pPr algn="l">
              <a:lnSpc>
                <a:spcPts val="2800"/>
              </a:lnSpc>
              <a:spcBef>
                <a:spcPct val="0"/>
              </a:spcBef>
            </a:pPr>
            <a:r>
              <a:rPr lang="en-US" sz="2000">
                <a:solidFill>
                  <a:srgbClr val="000000"/>
                </a:solidFill>
                <a:latin typeface="Farro"/>
                <a:ea typeface="Farro"/>
                <a:cs typeface="Farro"/>
                <a:sym typeface="Farro"/>
              </a:rPr>
              <a:t>Greek Salad (or Horiatiki in Greek) is a traditional dish from Greece, known for its fresh, vibrant ingredients and simple yet bold flavors. It's a refreshing combination of vegetables, cheese, olives, and dressing, making it a popular choice for warm weather or as a side dish to accompany various Mediterranean meals.</a:t>
            </a:r>
          </a:p>
        </p:txBody>
      </p:sp>
      <p:sp>
        <p:nvSpPr>
          <p:cNvPr name="TextBox 14" id="14"/>
          <p:cNvSpPr txBox="true"/>
          <p:nvPr/>
        </p:nvSpPr>
        <p:spPr>
          <a:xfrm rot="0">
            <a:off x="1382414" y="4952912"/>
            <a:ext cx="12643003" cy="1043722"/>
          </a:xfrm>
          <a:prstGeom prst="rect">
            <a:avLst/>
          </a:prstGeom>
        </p:spPr>
        <p:txBody>
          <a:bodyPr anchor="t" rtlCol="false" tIns="0" lIns="0" bIns="0" rIns="0">
            <a:spAutoFit/>
          </a:bodyPr>
          <a:lstStyle/>
          <a:p>
            <a:pPr algn="r">
              <a:lnSpc>
                <a:spcPts val="2847"/>
              </a:lnSpc>
              <a:spcBef>
                <a:spcPct val="0"/>
              </a:spcBef>
            </a:pPr>
            <a:r>
              <a:rPr lang="en-US" sz="2033">
                <a:solidFill>
                  <a:srgbClr val="000000"/>
                </a:solidFill>
                <a:latin typeface="Farro"/>
                <a:ea typeface="Farro"/>
                <a:cs typeface="Farro"/>
                <a:sym typeface="Farro"/>
              </a:rPr>
              <a:t>Sushi is a traditional Japanese dish that has become popular worldwide, known for its combination of vinegared rice, seafood, vegetables, and sometimes nori (seaweed). It is often served with soy sauce, wasabi, and pickled ginger</a:t>
            </a:r>
          </a:p>
        </p:txBody>
      </p:sp>
      <p:sp>
        <p:nvSpPr>
          <p:cNvPr name="TextBox 15" id="15"/>
          <p:cNvSpPr txBox="true"/>
          <p:nvPr/>
        </p:nvSpPr>
        <p:spPr>
          <a:xfrm rot="0">
            <a:off x="4871347" y="8111959"/>
            <a:ext cx="11781622" cy="1063624"/>
          </a:xfrm>
          <a:prstGeom prst="rect">
            <a:avLst/>
          </a:prstGeom>
        </p:spPr>
        <p:txBody>
          <a:bodyPr anchor="t" rtlCol="false" tIns="0" lIns="0" bIns="0" rIns="0">
            <a:spAutoFit/>
          </a:bodyPr>
          <a:lstStyle/>
          <a:p>
            <a:pPr algn="l">
              <a:lnSpc>
                <a:spcPts val="2800"/>
              </a:lnSpc>
              <a:spcBef>
                <a:spcPct val="0"/>
              </a:spcBef>
            </a:pPr>
            <a:r>
              <a:rPr lang="en-US" sz="2000">
                <a:solidFill>
                  <a:srgbClr val="000000"/>
                </a:solidFill>
                <a:latin typeface="Farro"/>
                <a:ea typeface="Farro"/>
                <a:cs typeface="Farro"/>
                <a:sym typeface="Farro"/>
              </a:rPr>
              <a:t>Chole Bhature is a popular North Indian dish that is both flavorful and indulgent. It consists of chole (spicy chickpea curry) served with bhature, which are deep-fried bread made from a dough of flour, yogurt, and baking soda or yeast.</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true" flipV="true" rot="1869718">
            <a:off x="15024004" y="-1601"/>
            <a:ext cx="1165535" cy="4202025"/>
          </a:xfrm>
          <a:custGeom>
            <a:avLst/>
            <a:gdLst/>
            <a:ahLst/>
            <a:cxnLst/>
            <a:rect r="r" b="b" t="t" l="l"/>
            <a:pathLst>
              <a:path h="4202025" w="1165535">
                <a:moveTo>
                  <a:pt x="1165535" y="4202025"/>
                </a:moveTo>
                <a:lnTo>
                  <a:pt x="0" y="4202025"/>
                </a:lnTo>
                <a:lnTo>
                  <a:pt x="0" y="0"/>
                </a:lnTo>
                <a:lnTo>
                  <a:pt x="1165535" y="0"/>
                </a:lnTo>
                <a:lnTo>
                  <a:pt x="1165535" y="4202025"/>
                </a:lnTo>
                <a:close/>
              </a:path>
            </a:pathLst>
          </a:custGeom>
          <a:blipFill>
            <a:blip r:embed="rId3"/>
            <a:stretch>
              <a:fillRect l="-11964" t="0" r="-11964" b="0"/>
            </a:stretch>
          </a:blipFill>
        </p:spPr>
      </p:sp>
      <p:sp>
        <p:nvSpPr>
          <p:cNvPr name="Freeform 4" id="4"/>
          <p:cNvSpPr/>
          <p:nvPr/>
        </p:nvSpPr>
        <p:spPr>
          <a:xfrm flipH="false" flipV="false" rot="1095401">
            <a:off x="14676806" y="3210136"/>
            <a:ext cx="3217720" cy="3866727"/>
          </a:xfrm>
          <a:custGeom>
            <a:avLst/>
            <a:gdLst/>
            <a:ahLst/>
            <a:cxnLst/>
            <a:rect r="r" b="b" t="t" l="l"/>
            <a:pathLst>
              <a:path h="3866727" w="3217720">
                <a:moveTo>
                  <a:pt x="0" y="0"/>
                </a:moveTo>
                <a:lnTo>
                  <a:pt x="3217720" y="0"/>
                </a:lnTo>
                <a:lnTo>
                  <a:pt x="3217720" y="3866728"/>
                </a:lnTo>
                <a:lnTo>
                  <a:pt x="0" y="3866728"/>
                </a:lnTo>
                <a:lnTo>
                  <a:pt x="0" y="0"/>
                </a:lnTo>
                <a:close/>
              </a:path>
            </a:pathLst>
          </a:custGeom>
          <a:blipFill>
            <a:blip r:embed="rId4"/>
            <a:stretch>
              <a:fillRect l="-78227" t="-48312" r="0" b="0"/>
            </a:stretch>
          </a:blipFill>
        </p:spPr>
      </p:sp>
      <p:sp>
        <p:nvSpPr>
          <p:cNvPr name="TextBox 5" id="5"/>
          <p:cNvSpPr txBox="true"/>
          <p:nvPr/>
        </p:nvSpPr>
        <p:spPr>
          <a:xfrm rot="0">
            <a:off x="663360" y="8426463"/>
            <a:ext cx="13871615" cy="972185"/>
          </a:xfrm>
          <a:prstGeom prst="rect">
            <a:avLst/>
          </a:prstGeom>
        </p:spPr>
        <p:txBody>
          <a:bodyPr anchor="t" rtlCol="false" tIns="0" lIns="0" bIns="0" rIns="0">
            <a:spAutoFit/>
          </a:bodyPr>
          <a:lstStyle/>
          <a:p>
            <a:pPr algn="ctr">
              <a:lnSpc>
                <a:spcPts val="2590"/>
              </a:lnSpc>
              <a:spcBef>
                <a:spcPct val="0"/>
              </a:spcBef>
            </a:pPr>
            <a:r>
              <a:rPr lang="en-US" sz="1850">
                <a:solidFill>
                  <a:srgbClr val="000000"/>
                </a:solidFill>
                <a:latin typeface="Farro"/>
                <a:ea typeface="Farro"/>
                <a:cs typeface="Farro"/>
                <a:sym typeface="Farro"/>
              </a:rPr>
              <a:t>Description: Ikaros calls down the power of the heavens, summoning a powerful lightning strike to hit all nearby enemies.</a:t>
            </a:r>
          </a:p>
          <a:p>
            <a:pPr algn="ctr">
              <a:lnSpc>
                <a:spcPts val="2590"/>
              </a:lnSpc>
              <a:spcBef>
                <a:spcPct val="0"/>
              </a:spcBef>
            </a:pPr>
            <a:r>
              <a:rPr lang="en-US" sz="1850">
                <a:solidFill>
                  <a:srgbClr val="000000"/>
                </a:solidFill>
                <a:latin typeface="Farro"/>
                <a:ea typeface="Farro"/>
                <a:cs typeface="Farro"/>
                <a:sym typeface="Farro"/>
              </a:rPr>
              <a:t>· Effect: Deals 200 lightning damage to all enemies within a radius of 5 meters. Has a chance to stun enemies for 1 second.</a:t>
            </a:r>
          </a:p>
          <a:p>
            <a:pPr algn="ctr">
              <a:lnSpc>
                <a:spcPts val="2590"/>
              </a:lnSpc>
              <a:spcBef>
                <a:spcPct val="0"/>
              </a:spcBef>
            </a:pPr>
            <a:r>
              <a:rPr lang="en-US" sz="1850">
                <a:solidFill>
                  <a:srgbClr val="000000"/>
                </a:solidFill>
                <a:latin typeface="Farro"/>
                <a:ea typeface="Farro"/>
                <a:cs typeface="Farro"/>
                <a:sym typeface="Farro"/>
              </a:rPr>
              <a:t>· Cooldown: 15 seconds.</a:t>
            </a:r>
          </a:p>
        </p:txBody>
      </p:sp>
      <p:sp>
        <p:nvSpPr>
          <p:cNvPr name="TextBox 6" id="6"/>
          <p:cNvSpPr txBox="true"/>
          <p:nvPr/>
        </p:nvSpPr>
        <p:spPr>
          <a:xfrm rot="0">
            <a:off x="7258016" y="249555"/>
            <a:ext cx="2743498" cy="779145"/>
          </a:xfrm>
          <a:prstGeom prst="rect">
            <a:avLst/>
          </a:prstGeom>
        </p:spPr>
        <p:txBody>
          <a:bodyPr anchor="t" rtlCol="false" tIns="0" lIns="0" bIns="0" rIns="0">
            <a:spAutoFit/>
          </a:bodyPr>
          <a:lstStyle/>
          <a:p>
            <a:pPr algn="ctr">
              <a:lnSpc>
                <a:spcPts val="6389"/>
              </a:lnSpc>
              <a:spcBef>
                <a:spcPct val="0"/>
              </a:spcBef>
            </a:pPr>
            <a:r>
              <a:rPr lang="en-US" sz="4499">
                <a:solidFill>
                  <a:srgbClr val="000000"/>
                </a:solidFill>
                <a:latin typeface="Blanka"/>
                <a:ea typeface="Blanka"/>
                <a:cs typeface="Blanka"/>
                <a:sym typeface="Blanka"/>
              </a:rPr>
              <a:t>WEAPONS</a:t>
            </a:r>
          </a:p>
        </p:txBody>
      </p:sp>
      <p:sp>
        <p:nvSpPr>
          <p:cNvPr name="TextBox 7" id="7"/>
          <p:cNvSpPr txBox="true"/>
          <p:nvPr/>
        </p:nvSpPr>
        <p:spPr>
          <a:xfrm rot="0">
            <a:off x="0" y="1452515"/>
            <a:ext cx="4829898" cy="615159"/>
          </a:xfrm>
          <a:prstGeom prst="rect">
            <a:avLst/>
          </a:prstGeom>
        </p:spPr>
        <p:txBody>
          <a:bodyPr anchor="t" rtlCol="false" tIns="0" lIns="0" bIns="0" rIns="0">
            <a:spAutoFit/>
          </a:bodyPr>
          <a:lstStyle/>
          <a:p>
            <a:pPr algn="ctr">
              <a:lnSpc>
                <a:spcPts val="5042"/>
              </a:lnSpc>
              <a:spcBef>
                <a:spcPct val="0"/>
              </a:spcBef>
            </a:pPr>
            <a:r>
              <a:rPr lang="en-US" sz="3551">
                <a:solidFill>
                  <a:srgbClr val="000000"/>
                </a:solidFill>
                <a:latin typeface="Blanka"/>
                <a:ea typeface="Blanka"/>
                <a:cs typeface="Blanka"/>
                <a:sym typeface="Blanka"/>
              </a:rPr>
              <a:t>athenian blade</a:t>
            </a:r>
          </a:p>
        </p:txBody>
      </p:sp>
      <p:sp>
        <p:nvSpPr>
          <p:cNvPr name="TextBox 8" id="8"/>
          <p:cNvSpPr txBox="true"/>
          <p:nvPr/>
        </p:nvSpPr>
        <p:spPr>
          <a:xfrm rot="0">
            <a:off x="753422" y="2210549"/>
            <a:ext cx="11085612" cy="1472281"/>
          </a:xfrm>
          <a:prstGeom prst="rect">
            <a:avLst/>
          </a:prstGeom>
        </p:spPr>
        <p:txBody>
          <a:bodyPr anchor="t" rtlCol="false" tIns="0" lIns="0" bIns="0" rIns="0">
            <a:spAutoFit/>
          </a:bodyPr>
          <a:lstStyle/>
          <a:p>
            <a:pPr algn="l">
              <a:lnSpc>
                <a:spcPts val="2628"/>
              </a:lnSpc>
            </a:pPr>
            <a:r>
              <a:rPr lang="en-US" sz="1851">
                <a:solidFill>
                  <a:srgbClr val="000000"/>
                </a:solidFill>
                <a:latin typeface="Farro"/>
                <a:ea typeface="Farro"/>
                <a:cs typeface="Farro"/>
                <a:sym typeface="Farro"/>
              </a:rPr>
              <a:t>·Base Damage: 150</a:t>
            </a:r>
          </a:p>
          <a:p>
            <a:pPr algn="l">
              <a:lnSpc>
                <a:spcPts val="3196"/>
              </a:lnSpc>
            </a:pPr>
            <a:r>
              <a:rPr lang="en-US" sz="2251">
                <a:solidFill>
                  <a:srgbClr val="000000"/>
                </a:solidFill>
                <a:latin typeface="Farro"/>
                <a:ea typeface="Farro"/>
                <a:cs typeface="Farro"/>
                <a:sym typeface="Farro"/>
              </a:rPr>
              <a:t>·Divine Slash (Special Attack): 300</a:t>
            </a:r>
          </a:p>
          <a:p>
            <a:pPr algn="ctr">
              <a:lnSpc>
                <a:spcPts val="3196"/>
              </a:lnSpc>
            </a:pPr>
            <a:r>
              <a:rPr lang="en-US" sz="2251">
                <a:solidFill>
                  <a:srgbClr val="000000"/>
                </a:solidFill>
                <a:latin typeface="Farro"/>
                <a:ea typeface="Farro"/>
                <a:cs typeface="Farro"/>
                <a:sym typeface="Farro"/>
              </a:rPr>
              <a:t> Effect: Deals massive single-target damage and stuns the enemy for 2 seconds</a:t>
            </a:r>
          </a:p>
          <a:p>
            <a:pPr algn="ctr">
              <a:lnSpc>
                <a:spcPts val="2628"/>
              </a:lnSpc>
              <a:spcBef>
                <a:spcPct val="0"/>
              </a:spcBef>
            </a:pPr>
          </a:p>
        </p:txBody>
      </p:sp>
      <p:sp>
        <p:nvSpPr>
          <p:cNvPr name="TextBox 9" id="9"/>
          <p:cNvSpPr txBox="true"/>
          <p:nvPr/>
        </p:nvSpPr>
        <p:spPr>
          <a:xfrm rot="0">
            <a:off x="744947" y="4432756"/>
            <a:ext cx="3400822" cy="615159"/>
          </a:xfrm>
          <a:prstGeom prst="rect">
            <a:avLst/>
          </a:prstGeom>
        </p:spPr>
        <p:txBody>
          <a:bodyPr anchor="t" rtlCol="false" tIns="0" lIns="0" bIns="0" rIns="0">
            <a:spAutoFit/>
          </a:bodyPr>
          <a:lstStyle/>
          <a:p>
            <a:pPr algn="ctr">
              <a:lnSpc>
                <a:spcPts val="5042"/>
              </a:lnSpc>
              <a:spcBef>
                <a:spcPct val="0"/>
              </a:spcBef>
            </a:pPr>
            <a:r>
              <a:rPr lang="en-US" sz="3551">
                <a:solidFill>
                  <a:srgbClr val="000000"/>
                </a:solidFill>
                <a:latin typeface="Blanka"/>
                <a:ea typeface="Blanka"/>
                <a:cs typeface="Blanka"/>
                <a:sym typeface="Blanka"/>
              </a:rPr>
              <a:t>Shield of Light</a:t>
            </a:r>
          </a:p>
        </p:txBody>
      </p:sp>
      <p:sp>
        <p:nvSpPr>
          <p:cNvPr name="TextBox 10" id="10"/>
          <p:cNvSpPr txBox="true"/>
          <p:nvPr/>
        </p:nvSpPr>
        <p:spPr>
          <a:xfrm rot="0">
            <a:off x="594496" y="5162215"/>
            <a:ext cx="13941253" cy="1334319"/>
          </a:xfrm>
          <a:prstGeom prst="rect">
            <a:avLst/>
          </a:prstGeom>
        </p:spPr>
        <p:txBody>
          <a:bodyPr anchor="t" rtlCol="false" tIns="0" lIns="0" bIns="0" rIns="0">
            <a:spAutoFit/>
          </a:bodyPr>
          <a:lstStyle/>
          <a:p>
            <a:pPr algn="ctr">
              <a:lnSpc>
                <a:spcPts val="2654"/>
              </a:lnSpc>
            </a:pPr>
            <a:r>
              <a:rPr lang="en-US" sz="1869">
                <a:solidFill>
                  <a:srgbClr val="000000"/>
                </a:solidFill>
                <a:latin typeface="Farro"/>
                <a:ea typeface="Farro"/>
                <a:cs typeface="Farro"/>
                <a:sym typeface="Farro"/>
              </a:rPr>
              <a:t>Shield of Light · Base Damage: 0 (Used primarily for defense) · Reflective Barrier (Special Attack): Reflects 50% of incoming damage back at the attacker, up to 100 damage. o Effect: Reduces damage taken by Ikaros by 30% for 5 seconds, and reflects up to 100 damage to enemies attacking him.</a:t>
            </a:r>
          </a:p>
          <a:p>
            <a:pPr algn="ctr">
              <a:lnSpc>
                <a:spcPts val="2654"/>
              </a:lnSpc>
              <a:spcBef>
                <a:spcPct val="0"/>
              </a:spcBef>
            </a:pPr>
          </a:p>
        </p:txBody>
      </p:sp>
      <p:sp>
        <p:nvSpPr>
          <p:cNvPr name="TextBox 11" id="11"/>
          <p:cNvSpPr txBox="true"/>
          <p:nvPr/>
        </p:nvSpPr>
        <p:spPr>
          <a:xfrm rot="0">
            <a:off x="609882" y="7578808"/>
            <a:ext cx="3304778" cy="615188"/>
          </a:xfrm>
          <a:prstGeom prst="rect">
            <a:avLst/>
          </a:prstGeom>
        </p:spPr>
        <p:txBody>
          <a:bodyPr anchor="t" rtlCol="false" tIns="0" lIns="0" bIns="0" rIns="0">
            <a:spAutoFit/>
          </a:bodyPr>
          <a:lstStyle/>
          <a:p>
            <a:pPr algn="ctr">
              <a:lnSpc>
                <a:spcPts val="5040"/>
              </a:lnSpc>
              <a:spcBef>
                <a:spcPct val="0"/>
              </a:spcBef>
            </a:pPr>
            <a:r>
              <a:rPr lang="en-US" sz="3549">
                <a:solidFill>
                  <a:srgbClr val="000000"/>
                </a:solidFill>
                <a:latin typeface="Blanka"/>
                <a:ea typeface="Blanka"/>
                <a:cs typeface="Blanka"/>
                <a:sym typeface="Blanka"/>
              </a:rPr>
              <a:t>Thunderstrike</a:t>
            </a:r>
          </a:p>
        </p:txBody>
      </p:sp>
      <p:grpSp>
        <p:nvGrpSpPr>
          <p:cNvPr name="Group 12" id="12"/>
          <p:cNvGrpSpPr/>
          <p:nvPr/>
        </p:nvGrpSpPr>
        <p:grpSpPr>
          <a:xfrm rot="9992425">
            <a:off x="14405753" y="6888835"/>
            <a:ext cx="3759826" cy="3750495"/>
            <a:chOff x="0" y="0"/>
            <a:chExt cx="5013101" cy="5000660"/>
          </a:xfrm>
        </p:grpSpPr>
        <p:sp>
          <p:nvSpPr>
            <p:cNvPr name="Freeform 13" id="13"/>
            <p:cNvSpPr/>
            <p:nvPr/>
          </p:nvSpPr>
          <p:spPr>
            <a:xfrm flipH="false" flipV="false" rot="-10371001">
              <a:off x="330646" y="778051"/>
              <a:ext cx="3467333" cy="3467333"/>
            </a:xfrm>
            <a:custGeom>
              <a:avLst/>
              <a:gdLst/>
              <a:ahLst/>
              <a:cxnLst/>
              <a:rect r="r" b="b" t="t" l="l"/>
              <a:pathLst>
                <a:path h="3467333" w="3467333">
                  <a:moveTo>
                    <a:pt x="0" y="0"/>
                  </a:moveTo>
                  <a:lnTo>
                    <a:pt x="3467333" y="0"/>
                  </a:lnTo>
                  <a:lnTo>
                    <a:pt x="3467333" y="3467333"/>
                  </a:lnTo>
                  <a:lnTo>
                    <a:pt x="0" y="3467333"/>
                  </a:lnTo>
                  <a:lnTo>
                    <a:pt x="0" y="0"/>
                  </a:lnTo>
                  <a:close/>
                </a:path>
              </a:pathLst>
            </a:custGeom>
            <a:blipFill>
              <a:blip r:embed="rId5"/>
              <a:stretch>
                <a:fillRect l="0" t="0" r="0" b="0"/>
              </a:stretch>
            </a:blipFill>
          </p:spPr>
        </p:sp>
        <p:sp>
          <p:nvSpPr>
            <p:cNvPr name="Freeform 14" id="14"/>
            <p:cNvSpPr/>
            <p:nvPr/>
          </p:nvSpPr>
          <p:spPr>
            <a:xfrm flipH="false" flipV="true" rot="5314248">
              <a:off x="699067" y="1161817"/>
              <a:ext cx="3467333" cy="3467333"/>
            </a:xfrm>
            <a:custGeom>
              <a:avLst/>
              <a:gdLst/>
              <a:ahLst/>
              <a:cxnLst/>
              <a:rect r="r" b="b" t="t" l="l"/>
              <a:pathLst>
                <a:path h="3467333" w="3467333">
                  <a:moveTo>
                    <a:pt x="0" y="3467333"/>
                  </a:moveTo>
                  <a:lnTo>
                    <a:pt x="3467333" y="3467333"/>
                  </a:lnTo>
                  <a:lnTo>
                    <a:pt x="3467333" y="0"/>
                  </a:lnTo>
                  <a:lnTo>
                    <a:pt x="0" y="0"/>
                  </a:lnTo>
                  <a:lnTo>
                    <a:pt x="0" y="3467333"/>
                  </a:lnTo>
                  <a:close/>
                </a:path>
              </a:pathLst>
            </a:custGeom>
            <a:blipFill>
              <a:blip r:embed="rId6"/>
              <a:stretch>
                <a:fillRect l="0" t="0" r="0" b="0"/>
              </a:stretch>
            </a:blipFill>
          </p:spPr>
        </p:sp>
        <p:sp>
          <p:nvSpPr>
            <p:cNvPr name="Freeform 15" id="15"/>
            <p:cNvSpPr/>
            <p:nvPr/>
          </p:nvSpPr>
          <p:spPr>
            <a:xfrm flipH="false" flipV="false" rot="2708206">
              <a:off x="1657688" y="-191217"/>
              <a:ext cx="1697726" cy="5383093"/>
            </a:xfrm>
            <a:custGeom>
              <a:avLst/>
              <a:gdLst/>
              <a:ahLst/>
              <a:cxnLst/>
              <a:rect r="r" b="b" t="t" l="l"/>
              <a:pathLst>
                <a:path h="5383093" w="1697726">
                  <a:moveTo>
                    <a:pt x="0" y="0"/>
                  </a:moveTo>
                  <a:lnTo>
                    <a:pt x="1697726" y="0"/>
                  </a:lnTo>
                  <a:lnTo>
                    <a:pt x="1697726" y="5383093"/>
                  </a:lnTo>
                  <a:lnTo>
                    <a:pt x="0" y="5383093"/>
                  </a:lnTo>
                  <a:lnTo>
                    <a:pt x="0" y="0"/>
                  </a:lnTo>
                  <a:close/>
                </a:path>
              </a:pathLst>
            </a:custGeom>
            <a:blipFill>
              <a:blip r:embed="rId7"/>
              <a:stretch>
                <a:fillRect l="0" t="-1203" r="0" b="-1778"/>
              </a:stretch>
            </a:blipFill>
          </p:spPr>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true" flipV="false" rot="0">
            <a:off x="0" y="-5541"/>
            <a:ext cx="1028700" cy="2337955"/>
          </a:xfrm>
          <a:custGeom>
            <a:avLst/>
            <a:gdLst/>
            <a:ahLst/>
            <a:cxnLst/>
            <a:rect r="r" b="b" t="t" l="l"/>
            <a:pathLst>
              <a:path h="2337955" w="1028700">
                <a:moveTo>
                  <a:pt x="1028700" y="0"/>
                </a:moveTo>
                <a:lnTo>
                  <a:pt x="0" y="0"/>
                </a:lnTo>
                <a:lnTo>
                  <a:pt x="0" y="2337954"/>
                </a:lnTo>
                <a:lnTo>
                  <a:pt x="1028700" y="2337954"/>
                </a:lnTo>
                <a:lnTo>
                  <a:pt x="102870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430354" y="2180897"/>
            <a:ext cx="10593207" cy="793961"/>
          </a:xfrm>
          <a:prstGeom prst="rect">
            <a:avLst/>
          </a:prstGeom>
        </p:spPr>
        <p:txBody>
          <a:bodyPr anchor="t" rtlCol="false" tIns="0" lIns="0" bIns="0" rIns="0">
            <a:spAutoFit/>
          </a:bodyPr>
          <a:lstStyle/>
          <a:p>
            <a:pPr algn="just">
              <a:lnSpc>
                <a:spcPts val="3216"/>
              </a:lnSpc>
              <a:spcBef>
                <a:spcPct val="0"/>
              </a:spcBef>
            </a:pPr>
            <a:r>
              <a:rPr lang="en-US" sz="2265">
                <a:solidFill>
                  <a:srgbClr val="000000"/>
                </a:solidFill>
                <a:latin typeface="Farro"/>
                <a:ea typeface="Farro"/>
                <a:cs typeface="Farro"/>
                <a:sym typeface="Farro"/>
              </a:rPr>
              <a:t>Diwali, also known as the Festival of Lights, is one of the most significant Hindu festivals, celebrated with great enthusiasm across India and beyond. </a:t>
            </a:r>
          </a:p>
        </p:txBody>
      </p:sp>
      <p:sp>
        <p:nvSpPr>
          <p:cNvPr name="TextBox 5" id="5"/>
          <p:cNvSpPr txBox="true"/>
          <p:nvPr/>
        </p:nvSpPr>
        <p:spPr>
          <a:xfrm rot="0">
            <a:off x="1823419" y="1444799"/>
            <a:ext cx="1560711" cy="607060"/>
          </a:xfrm>
          <a:prstGeom prst="rect">
            <a:avLst/>
          </a:prstGeom>
        </p:spPr>
        <p:txBody>
          <a:bodyPr anchor="t" rtlCol="false" tIns="0" lIns="0" bIns="0" rIns="0">
            <a:spAutoFit/>
          </a:bodyPr>
          <a:lstStyle/>
          <a:p>
            <a:pPr algn="ctr">
              <a:lnSpc>
                <a:spcPts val="4970"/>
              </a:lnSpc>
              <a:spcBef>
                <a:spcPct val="0"/>
              </a:spcBef>
            </a:pPr>
            <a:r>
              <a:rPr lang="en-US" sz="3500">
                <a:solidFill>
                  <a:srgbClr val="000000"/>
                </a:solidFill>
                <a:latin typeface="Blanka"/>
                <a:ea typeface="Blanka"/>
                <a:cs typeface="Blanka"/>
                <a:sym typeface="Blanka"/>
              </a:rPr>
              <a:t>Diwali</a:t>
            </a:r>
          </a:p>
        </p:txBody>
      </p:sp>
      <p:sp>
        <p:nvSpPr>
          <p:cNvPr name="TextBox 6" id="6"/>
          <p:cNvSpPr txBox="true"/>
          <p:nvPr/>
        </p:nvSpPr>
        <p:spPr>
          <a:xfrm rot="0">
            <a:off x="5816348" y="4511854"/>
            <a:ext cx="12414426" cy="772795"/>
          </a:xfrm>
          <a:prstGeom prst="rect">
            <a:avLst/>
          </a:prstGeom>
        </p:spPr>
        <p:txBody>
          <a:bodyPr anchor="t" rtlCol="false" tIns="0" lIns="0" bIns="0" rIns="0">
            <a:spAutoFit/>
          </a:bodyPr>
          <a:lstStyle/>
          <a:p>
            <a:pPr algn="l">
              <a:lnSpc>
                <a:spcPts val="3080"/>
              </a:lnSpc>
              <a:spcBef>
                <a:spcPct val="0"/>
              </a:spcBef>
            </a:pPr>
            <a:r>
              <a:rPr lang="en-US" sz="2200">
                <a:solidFill>
                  <a:srgbClr val="000000"/>
                </a:solidFill>
                <a:latin typeface="Farro"/>
                <a:ea typeface="Farro"/>
                <a:cs typeface="Farro"/>
                <a:sym typeface="Farro"/>
              </a:rPr>
              <a:t>Chinese New Year, or "Guo Nian", is the most significant traditional festival in China, marking the Lunar New Year and the arrival of spring. Spanning 15 days</a:t>
            </a:r>
          </a:p>
        </p:txBody>
      </p:sp>
      <p:sp>
        <p:nvSpPr>
          <p:cNvPr name="TextBox 7" id="7"/>
          <p:cNvSpPr txBox="true"/>
          <p:nvPr/>
        </p:nvSpPr>
        <p:spPr>
          <a:xfrm rot="0">
            <a:off x="6225863" y="3691374"/>
            <a:ext cx="2114550" cy="607060"/>
          </a:xfrm>
          <a:prstGeom prst="rect">
            <a:avLst/>
          </a:prstGeom>
        </p:spPr>
        <p:txBody>
          <a:bodyPr anchor="t" rtlCol="false" tIns="0" lIns="0" bIns="0" rIns="0">
            <a:spAutoFit/>
          </a:bodyPr>
          <a:lstStyle/>
          <a:p>
            <a:pPr algn="ctr">
              <a:lnSpc>
                <a:spcPts val="4970"/>
              </a:lnSpc>
              <a:spcBef>
                <a:spcPct val="0"/>
              </a:spcBef>
            </a:pPr>
            <a:r>
              <a:rPr lang="en-US" sz="3500">
                <a:solidFill>
                  <a:srgbClr val="000000"/>
                </a:solidFill>
                <a:latin typeface="Blanka"/>
                <a:ea typeface="Blanka"/>
                <a:cs typeface="Blanka"/>
                <a:sym typeface="Blanka"/>
              </a:rPr>
              <a:t>Guo Nian</a:t>
            </a:r>
          </a:p>
        </p:txBody>
      </p:sp>
      <p:sp>
        <p:nvSpPr>
          <p:cNvPr name="TextBox 8" id="8"/>
          <p:cNvSpPr txBox="true"/>
          <p:nvPr/>
        </p:nvSpPr>
        <p:spPr>
          <a:xfrm rot="0">
            <a:off x="7205730" y="141974"/>
            <a:ext cx="2882980" cy="847092"/>
          </a:xfrm>
          <a:prstGeom prst="rect">
            <a:avLst/>
          </a:prstGeom>
        </p:spPr>
        <p:txBody>
          <a:bodyPr anchor="t" rtlCol="false" tIns="0" lIns="0" bIns="0" rIns="0">
            <a:spAutoFit/>
          </a:bodyPr>
          <a:lstStyle/>
          <a:p>
            <a:pPr algn="ctr">
              <a:lnSpc>
                <a:spcPts val="6859"/>
              </a:lnSpc>
              <a:spcBef>
                <a:spcPct val="0"/>
              </a:spcBef>
            </a:pPr>
            <a:r>
              <a:rPr lang="en-US" sz="4899">
                <a:solidFill>
                  <a:srgbClr val="000000"/>
                </a:solidFill>
                <a:latin typeface="Blanka"/>
                <a:ea typeface="Blanka"/>
                <a:cs typeface="Blanka"/>
                <a:sym typeface="Blanka"/>
              </a:rPr>
              <a:t>festivals</a:t>
            </a:r>
          </a:p>
        </p:txBody>
      </p:sp>
      <p:sp>
        <p:nvSpPr>
          <p:cNvPr name="Freeform 9" id="9"/>
          <p:cNvSpPr/>
          <p:nvPr/>
        </p:nvSpPr>
        <p:spPr>
          <a:xfrm flipH="false" flipV="false" rot="0">
            <a:off x="15665304" y="0"/>
            <a:ext cx="2622696" cy="2812543"/>
          </a:xfrm>
          <a:custGeom>
            <a:avLst/>
            <a:gdLst/>
            <a:ahLst/>
            <a:cxnLst/>
            <a:rect r="r" b="b" t="t" l="l"/>
            <a:pathLst>
              <a:path h="2812543" w="2622696">
                <a:moveTo>
                  <a:pt x="0" y="0"/>
                </a:moveTo>
                <a:lnTo>
                  <a:pt x="2622696" y="0"/>
                </a:lnTo>
                <a:lnTo>
                  <a:pt x="2622696" y="2812543"/>
                </a:lnTo>
                <a:lnTo>
                  <a:pt x="0" y="2812543"/>
                </a:lnTo>
                <a:lnTo>
                  <a:pt x="0" y="0"/>
                </a:lnTo>
                <a:close/>
              </a:path>
            </a:pathLst>
          </a:custGeom>
          <a:blipFill>
            <a:blip r:embed="rId5"/>
            <a:stretch>
              <a:fillRect l="0" t="0" r="0" b="0"/>
            </a:stretch>
          </a:blipFill>
        </p:spPr>
      </p:sp>
      <p:sp>
        <p:nvSpPr>
          <p:cNvPr name="TextBox 10" id="10"/>
          <p:cNvSpPr txBox="true"/>
          <p:nvPr/>
        </p:nvSpPr>
        <p:spPr>
          <a:xfrm rot="0">
            <a:off x="1430354" y="6478703"/>
            <a:ext cx="14455956" cy="1163320"/>
          </a:xfrm>
          <a:prstGeom prst="rect">
            <a:avLst/>
          </a:prstGeom>
        </p:spPr>
        <p:txBody>
          <a:bodyPr anchor="t" rtlCol="false" tIns="0" lIns="0" bIns="0" rIns="0">
            <a:spAutoFit/>
          </a:bodyPr>
          <a:lstStyle/>
          <a:p>
            <a:pPr algn="l" marL="0" indent="0" lvl="0">
              <a:lnSpc>
                <a:spcPts val="3080"/>
              </a:lnSpc>
              <a:spcBef>
                <a:spcPct val="0"/>
              </a:spcBef>
            </a:pPr>
            <a:r>
              <a:rPr lang="en-US" sz="2200" strike="noStrike" u="none">
                <a:solidFill>
                  <a:srgbClr val="000000"/>
                </a:solidFill>
                <a:latin typeface="Farro"/>
                <a:ea typeface="Farro"/>
                <a:cs typeface="Farro"/>
                <a:sym typeface="Farro"/>
              </a:rPr>
              <a:t>The Athens Epidaurus Festival, founded in 1955, is one of Greece's most prestigious cultural events, held annually in summer. It celebrates Greece’s artistic heritage and features modern interpretations of classical works.</a:t>
            </a:r>
          </a:p>
        </p:txBody>
      </p:sp>
      <p:sp>
        <p:nvSpPr>
          <p:cNvPr name="Freeform 11" id="11"/>
          <p:cNvSpPr/>
          <p:nvPr/>
        </p:nvSpPr>
        <p:spPr>
          <a:xfrm flipH="false" flipV="false" rot="0">
            <a:off x="15381134" y="5456734"/>
            <a:ext cx="2118421" cy="2118421"/>
          </a:xfrm>
          <a:custGeom>
            <a:avLst/>
            <a:gdLst/>
            <a:ahLst/>
            <a:cxnLst/>
            <a:rect r="r" b="b" t="t" l="l"/>
            <a:pathLst>
              <a:path h="2118421" w="2118421">
                <a:moveTo>
                  <a:pt x="0" y="0"/>
                </a:moveTo>
                <a:lnTo>
                  <a:pt x="2118421" y="0"/>
                </a:lnTo>
                <a:lnTo>
                  <a:pt x="2118421" y="2118421"/>
                </a:lnTo>
                <a:lnTo>
                  <a:pt x="0" y="2118421"/>
                </a:lnTo>
                <a:lnTo>
                  <a:pt x="0" y="0"/>
                </a:lnTo>
                <a:close/>
              </a:path>
            </a:pathLst>
          </a:custGeom>
          <a:blipFill>
            <a:blip r:embed="rId6"/>
            <a:stretch>
              <a:fillRect l="0" t="0" r="0" b="0"/>
            </a:stretch>
          </a:blipFill>
        </p:spPr>
      </p:sp>
      <p:sp>
        <p:nvSpPr>
          <p:cNvPr name="TextBox 12" id="12"/>
          <p:cNvSpPr txBox="true"/>
          <p:nvPr/>
        </p:nvSpPr>
        <p:spPr>
          <a:xfrm rot="0">
            <a:off x="2061454" y="5741829"/>
            <a:ext cx="2258120" cy="607060"/>
          </a:xfrm>
          <a:prstGeom prst="rect">
            <a:avLst/>
          </a:prstGeom>
        </p:spPr>
        <p:txBody>
          <a:bodyPr anchor="t" rtlCol="false" tIns="0" lIns="0" bIns="0" rIns="0">
            <a:spAutoFit/>
          </a:bodyPr>
          <a:lstStyle/>
          <a:p>
            <a:pPr algn="ctr" marL="0" indent="0" lvl="0">
              <a:lnSpc>
                <a:spcPts val="4970"/>
              </a:lnSpc>
              <a:spcBef>
                <a:spcPct val="0"/>
              </a:spcBef>
            </a:pPr>
            <a:r>
              <a:rPr lang="en-US" sz="3500" strike="noStrike" u="none">
                <a:solidFill>
                  <a:srgbClr val="000000"/>
                </a:solidFill>
                <a:latin typeface="Blanka"/>
                <a:ea typeface="Blanka"/>
                <a:cs typeface="Blanka"/>
                <a:sym typeface="Blanka"/>
              </a:rPr>
              <a:t>Epidaurus</a:t>
            </a:r>
          </a:p>
        </p:txBody>
      </p:sp>
      <p:sp>
        <p:nvSpPr>
          <p:cNvPr name="TextBox 13" id="13"/>
          <p:cNvSpPr txBox="true"/>
          <p:nvPr/>
        </p:nvSpPr>
        <p:spPr>
          <a:xfrm rot="0">
            <a:off x="5873574" y="8736472"/>
            <a:ext cx="12595073" cy="772795"/>
          </a:xfrm>
          <a:prstGeom prst="rect">
            <a:avLst/>
          </a:prstGeom>
        </p:spPr>
        <p:txBody>
          <a:bodyPr anchor="t" rtlCol="false" tIns="0" lIns="0" bIns="0" rIns="0">
            <a:spAutoFit/>
          </a:bodyPr>
          <a:lstStyle/>
          <a:p>
            <a:pPr algn="l" marL="0" indent="0" lvl="0">
              <a:lnSpc>
                <a:spcPts val="3080"/>
              </a:lnSpc>
              <a:spcBef>
                <a:spcPct val="0"/>
              </a:spcBef>
            </a:pPr>
            <a:r>
              <a:rPr lang="en-US" sz="2200" strike="noStrike" u="none">
                <a:solidFill>
                  <a:srgbClr val="000000"/>
                </a:solidFill>
                <a:latin typeface="Farro"/>
                <a:ea typeface="Farro"/>
                <a:cs typeface="Farro"/>
                <a:sym typeface="Farro"/>
              </a:rPr>
              <a:t>La Tomatina is a Spanish festival in Buñol, Spain where participants throw tomatoes at each other. It is said to be the biggest food fight in the world</a:t>
            </a:r>
          </a:p>
        </p:txBody>
      </p:sp>
      <p:sp>
        <p:nvSpPr>
          <p:cNvPr name="Freeform 14" id="14"/>
          <p:cNvSpPr/>
          <p:nvPr/>
        </p:nvSpPr>
        <p:spPr>
          <a:xfrm flipH="false" flipV="false" rot="0">
            <a:off x="2763859" y="8123176"/>
            <a:ext cx="2488521" cy="1683145"/>
          </a:xfrm>
          <a:custGeom>
            <a:avLst/>
            <a:gdLst/>
            <a:ahLst/>
            <a:cxnLst/>
            <a:rect r="r" b="b" t="t" l="l"/>
            <a:pathLst>
              <a:path h="1683145" w="2488521">
                <a:moveTo>
                  <a:pt x="0" y="0"/>
                </a:moveTo>
                <a:lnTo>
                  <a:pt x="2488520" y="0"/>
                </a:lnTo>
                <a:lnTo>
                  <a:pt x="2488520" y="1683145"/>
                </a:lnTo>
                <a:lnTo>
                  <a:pt x="0" y="1683145"/>
                </a:lnTo>
                <a:lnTo>
                  <a:pt x="0" y="0"/>
                </a:lnTo>
                <a:close/>
              </a:path>
            </a:pathLst>
          </a:custGeom>
          <a:blipFill>
            <a:blip r:embed="rId7">
              <a:alphaModFix amt="91000"/>
            </a:blip>
            <a:stretch>
              <a:fillRect l="0" t="0" r="0" b="0"/>
            </a:stretch>
          </a:blipFill>
        </p:spPr>
      </p:sp>
      <p:sp>
        <p:nvSpPr>
          <p:cNvPr name="TextBox 15" id="15"/>
          <p:cNvSpPr txBox="true"/>
          <p:nvPr/>
        </p:nvSpPr>
        <p:spPr>
          <a:xfrm rot="0">
            <a:off x="6436284" y="7886116"/>
            <a:ext cx="2271911" cy="607060"/>
          </a:xfrm>
          <a:prstGeom prst="rect">
            <a:avLst/>
          </a:prstGeom>
        </p:spPr>
        <p:txBody>
          <a:bodyPr anchor="t" rtlCol="false" tIns="0" lIns="0" bIns="0" rIns="0">
            <a:spAutoFit/>
          </a:bodyPr>
          <a:lstStyle/>
          <a:p>
            <a:pPr algn="ctr" marL="0" indent="0" lvl="0">
              <a:lnSpc>
                <a:spcPts val="4970"/>
              </a:lnSpc>
              <a:spcBef>
                <a:spcPct val="0"/>
              </a:spcBef>
            </a:pPr>
            <a:r>
              <a:rPr lang="en-US" sz="3500" strike="noStrike" u="none">
                <a:solidFill>
                  <a:srgbClr val="000000"/>
                </a:solidFill>
                <a:latin typeface="Blanka"/>
                <a:ea typeface="Blanka"/>
                <a:cs typeface="Blanka"/>
                <a:sym typeface="Blanka"/>
              </a:rPr>
              <a:t>Tomatina</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742428" y="0"/>
            <a:ext cx="2376288" cy="1532706"/>
          </a:xfrm>
          <a:custGeom>
            <a:avLst/>
            <a:gdLst/>
            <a:ahLst/>
            <a:cxnLst/>
            <a:rect r="r" b="b" t="t" l="l"/>
            <a:pathLst>
              <a:path h="1532706" w="2376288">
                <a:moveTo>
                  <a:pt x="0" y="0"/>
                </a:moveTo>
                <a:lnTo>
                  <a:pt x="2376288" y="0"/>
                </a:lnTo>
                <a:lnTo>
                  <a:pt x="2376288" y="1532706"/>
                </a:lnTo>
                <a:lnTo>
                  <a:pt x="0" y="1532706"/>
                </a:lnTo>
                <a:lnTo>
                  <a:pt x="0" y="0"/>
                </a:lnTo>
                <a:close/>
              </a:path>
            </a:pathLst>
          </a:custGeom>
          <a:blipFill>
            <a:blip r:embed="rId3"/>
            <a:stretch>
              <a:fillRect l="0" t="0" r="0" b="0"/>
            </a:stretch>
          </a:blipFill>
        </p:spPr>
      </p:sp>
      <p:sp>
        <p:nvSpPr>
          <p:cNvPr name="TextBox 4" id="4"/>
          <p:cNvSpPr txBox="true"/>
          <p:nvPr/>
        </p:nvSpPr>
        <p:spPr>
          <a:xfrm rot="0">
            <a:off x="708382" y="925646"/>
            <a:ext cx="9989822" cy="607060"/>
          </a:xfrm>
          <a:prstGeom prst="rect">
            <a:avLst/>
          </a:prstGeom>
        </p:spPr>
        <p:txBody>
          <a:bodyPr anchor="t" rtlCol="false" tIns="0" lIns="0" bIns="0" rIns="0">
            <a:spAutoFit/>
          </a:bodyPr>
          <a:lstStyle/>
          <a:p>
            <a:pPr algn="ctr">
              <a:lnSpc>
                <a:spcPts val="4970"/>
              </a:lnSpc>
              <a:spcBef>
                <a:spcPct val="0"/>
              </a:spcBef>
            </a:pPr>
            <a:r>
              <a:rPr lang="en-US" sz="3500">
                <a:solidFill>
                  <a:srgbClr val="000000"/>
                </a:solidFill>
                <a:latin typeface="Blanka"/>
                <a:ea typeface="Blanka"/>
                <a:cs typeface="Blanka"/>
                <a:sym typeface="Blanka"/>
              </a:rPr>
              <a:t>Abu Simbel Sun Festival</a:t>
            </a:r>
          </a:p>
        </p:txBody>
      </p:sp>
      <p:sp>
        <p:nvSpPr>
          <p:cNvPr name="TextBox 5" id="5"/>
          <p:cNvSpPr txBox="true"/>
          <p:nvPr/>
        </p:nvSpPr>
        <p:spPr>
          <a:xfrm rot="0">
            <a:off x="193206" y="3991930"/>
            <a:ext cx="9989822" cy="607060"/>
          </a:xfrm>
          <a:prstGeom prst="rect">
            <a:avLst/>
          </a:prstGeom>
        </p:spPr>
        <p:txBody>
          <a:bodyPr anchor="t" rtlCol="false" tIns="0" lIns="0" bIns="0" rIns="0">
            <a:spAutoFit/>
          </a:bodyPr>
          <a:lstStyle/>
          <a:p>
            <a:pPr algn="ctr" marL="0" indent="0" lvl="0">
              <a:lnSpc>
                <a:spcPts val="4970"/>
              </a:lnSpc>
              <a:spcBef>
                <a:spcPct val="0"/>
              </a:spcBef>
            </a:pPr>
            <a:r>
              <a:rPr lang="en-US" sz="3500" strike="noStrike" u="none">
                <a:solidFill>
                  <a:srgbClr val="000000"/>
                </a:solidFill>
                <a:latin typeface="Blanka"/>
                <a:ea typeface="Blanka"/>
                <a:cs typeface="Blanka"/>
                <a:sym typeface="Blanka"/>
              </a:rPr>
              <a:t>The Rio Carnival</a:t>
            </a:r>
          </a:p>
        </p:txBody>
      </p:sp>
      <p:sp>
        <p:nvSpPr>
          <p:cNvPr name="TextBox 6" id="6"/>
          <p:cNvSpPr txBox="true"/>
          <p:nvPr/>
        </p:nvSpPr>
        <p:spPr>
          <a:xfrm rot="0">
            <a:off x="3108409" y="5567733"/>
            <a:ext cx="15179591" cy="772795"/>
          </a:xfrm>
          <a:prstGeom prst="rect">
            <a:avLst/>
          </a:prstGeom>
        </p:spPr>
        <p:txBody>
          <a:bodyPr anchor="t" rtlCol="false" tIns="0" lIns="0" bIns="0" rIns="0">
            <a:spAutoFit/>
          </a:bodyPr>
          <a:lstStyle/>
          <a:p>
            <a:pPr algn="l" marL="0" indent="0" lvl="0">
              <a:lnSpc>
                <a:spcPts val="3080"/>
              </a:lnSpc>
              <a:spcBef>
                <a:spcPct val="0"/>
              </a:spcBef>
            </a:pPr>
            <a:r>
              <a:rPr lang="en-US" sz="2200" strike="noStrike" u="none">
                <a:solidFill>
                  <a:srgbClr val="000000"/>
                </a:solidFill>
                <a:latin typeface="Farro"/>
                <a:ea typeface="Farro"/>
                <a:cs typeface="Farro"/>
                <a:sym typeface="Farro"/>
              </a:rPr>
              <a:t>The Rio Carnival in Brazil is the world’s largest and most vibrant carnival, held annually before Lent, marking a grand celebration of music, dance, and culture.</a:t>
            </a:r>
          </a:p>
        </p:txBody>
      </p:sp>
      <p:sp>
        <p:nvSpPr>
          <p:cNvPr name="TextBox 7" id="7"/>
          <p:cNvSpPr txBox="true"/>
          <p:nvPr/>
        </p:nvSpPr>
        <p:spPr>
          <a:xfrm rot="0">
            <a:off x="-141515" y="6832336"/>
            <a:ext cx="9989822" cy="607060"/>
          </a:xfrm>
          <a:prstGeom prst="rect">
            <a:avLst/>
          </a:prstGeom>
        </p:spPr>
        <p:txBody>
          <a:bodyPr anchor="t" rtlCol="false" tIns="0" lIns="0" bIns="0" rIns="0">
            <a:spAutoFit/>
          </a:bodyPr>
          <a:lstStyle/>
          <a:p>
            <a:pPr algn="ctr" marL="0" indent="0" lvl="0">
              <a:lnSpc>
                <a:spcPts val="4970"/>
              </a:lnSpc>
              <a:spcBef>
                <a:spcPct val="0"/>
              </a:spcBef>
            </a:pPr>
            <a:r>
              <a:rPr lang="en-US" sz="3500" strike="noStrike" u="none">
                <a:solidFill>
                  <a:srgbClr val="000000"/>
                </a:solidFill>
                <a:latin typeface="Blanka"/>
                <a:ea typeface="Blanka"/>
                <a:cs typeface="Blanka"/>
                <a:sym typeface="Blanka"/>
              </a:rPr>
              <a:t>Gion Matsuri</a:t>
            </a:r>
          </a:p>
        </p:txBody>
      </p:sp>
      <p:sp>
        <p:nvSpPr>
          <p:cNvPr name="TextBox 8" id="8"/>
          <p:cNvSpPr txBox="true"/>
          <p:nvPr/>
        </p:nvSpPr>
        <p:spPr>
          <a:xfrm rot="0">
            <a:off x="3108409" y="8090386"/>
            <a:ext cx="15179591" cy="772795"/>
          </a:xfrm>
          <a:prstGeom prst="rect">
            <a:avLst/>
          </a:prstGeom>
        </p:spPr>
        <p:txBody>
          <a:bodyPr anchor="t" rtlCol="false" tIns="0" lIns="0" bIns="0" rIns="0">
            <a:spAutoFit/>
          </a:bodyPr>
          <a:lstStyle/>
          <a:p>
            <a:pPr algn="l" marL="0" indent="0" lvl="0">
              <a:lnSpc>
                <a:spcPts val="3080"/>
              </a:lnSpc>
              <a:spcBef>
                <a:spcPct val="0"/>
              </a:spcBef>
            </a:pPr>
            <a:r>
              <a:rPr lang="en-US" sz="2200" strike="noStrike" u="none">
                <a:solidFill>
                  <a:srgbClr val="000000"/>
                </a:solidFill>
                <a:latin typeface="Farro"/>
                <a:ea typeface="Farro"/>
                <a:cs typeface="Farro"/>
                <a:sym typeface="Farro"/>
              </a:rPr>
              <a:t>Gion Matsuri is one of Japan's most famous traditional festivals, held annually in Kyoto throughout July. Originating in the 9th century as a purification ritual to appease the gods during a plague</a:t>
            </a:r>
          </a:p>
        </p:txBody>
      </p:sp>
      <p:sp>
        <p:nvSpPr>
          <p:cNvPr name="TextBox 9" id="9"/>
          <p:cNvSpPr txBox="true"/>
          <p:nvPr/>
        </p:nvSpPr>
        <p:spPr>
          <a:xfrm rot="0">
            <a:off x="2582904" y="2168083"/>
            <a:ext cx="16230600" cy="772795"/>
          </a:xfrm>
          <a:prstGeom prst="rect">
            <a:avLst/>
          </a:prstGeom>
        </p:spPr>
        <p:txBody>
          <a:bodyPr anchor="t" rtlCol="false" tIns="0" lIns="0" bIns="0" rIns="0">
            <a:spAutoFit/>
          </a:bodyPr>
          <a:lstStyle/>
          <a:p>
            <a:pPr algn="l">
              <a:lnSpc>
                <a:spcPts val="3080"/>
              </a:lnSpc>
              <a:spcBef>
                <a:spcPct val="0"/>
              </a:spcBef>
            </a:pPr>
            <a:r>
              <a:rPr lang="en-US" sz="2200">
                <a:solidFill>
                  <a:srgbClr val="000000"/>
                </a:solidFill>
                <a:latin typeface="Farro"/>
                <a:ea typeface="Farro"/>
                <a:cs typeface="Farro"/>
                <a:sym typeface="Farro"/>
              </a:rPr>
              <a:t>The Abu Simbel Sun Festival, held on February 22 and October 22, celebrates Ramses II, with the sun aligning to illuminate his statues at the Abu Simbel Temples, highlighting ancient Egyptian engineering and culture.</a:t>
            </a:r>
          </a:p>
        </p:txBody>
      </p:sp>
      <p:sp>
        <p:nvSpPr>
          <p:cNvPr name="Freeform 10" id="10"/>
          <p:cNvSpPr/>
          <p:nvPr/>
        </p:nvSpPr>
        <p:spPr>
          <a:xfrm flipH="true" flipV="false" rot="0">
            <a:off x="-368219" y="8007404"/>
            <a:ext cx="3356063" cy="2501792"/>
          </a:xfrm>
          <a:custGeom>
            <a:avLst/>
            <a:gdLst/>
            <a:ahLst/>
            <a:cxnLst/>
            <a:rect r="r" b="b" t="t" l="l"/>
            <a:pathLst>
              <a:path h="2501792" w="3356063">
                <a:moveTo>
                  <a:pt x="3356062" y="0"/>
                </a:moveTo>
                <a:lnTo>
                  <a:pt x="0" y="0"/>
                </a:lnTo>
                <a:lnTo>
                  <a:pt x="0" y="2501792"/>
                </a:lnTo>
                <a:lnTo>
                  <a:pt x="3356062" y="2501792"/>
                </a:lnTo>
                <a:lnTo>
                  <a:pt x="3356062" y="0"/>
                </a:lnTo>
                <a:close/>
              </a:path>
            </a:pathLst>
          </a:custGeom>
          <a:blipFill>
            <a:blip r:embed="rId4"/>
            <a:stretch>
              <a:fillRect l="0" t="0" r="0" b="0"/>
            </a:stretch>
          </a:blipFill>
        </p:spPr>
      </p:sp>
      <p:sp>
        <p:nvSpPr>
          <p:cNvPr name="Freeform 11" id="11"/>
          <p:cNvSpPr/>
          <p:nvPr/>
        </p:nvSpPr>
        <p:spPr>
          <a:xfrm flipH="false" flipV="false" rot="0">
            <a:off x="7744123" y="3293303"/>
            <a:ext cx="2104185" cy="2080512"/>
          </a:xfrm>
          <a:custGeom>
            <a:avLst/>
            <a:gdLst/>
            <a:ahLst/>
            <a:cxnLst/>
            <a:rect r="r" b="b" t="t" l="l"/>
            <a:pathLst>
              <a:path h="2080512" w="2104185">
                <a:moveTo>
                  <a:pt x="0" y="0"/>
                </a:moveTo>
                <a:lnTo>
                  <a:pt x="2104184" y="0"/>
                </a:lnTo>
                <a:lnTo>
                  <a:pt x="2104184" y="2080513"/>
                </a:lnTo>
                <a:lnTo>
                  <a:pt x="0" y="2080513"/>
                </a:lnTo>
                <a:lnTo>
                  <a:pt x="0" y="0"/>
                </a:lnTo>
                <a:close/>
              </a:path>
            </a:pathLst>
          </a:custGeom>
          <a:blipFill>
            <a:blip r:embed="rId5"/>
            <a:stretch>
              <a:fillRect l="0" t="0" r="0" b="0"/>
            </a:stretch>
          </a:blipFill>
        </p:spPr>
      </p:sp>
      <p:grpSp>
        <p:nvGrpSpPr>
          <p:cNvPr name="Group 12" id="12"/>
          <p:cNvGrpSpPr/>
          <p:nvPr/>
        </p:nvGrpSpPr>
        <p:grpSpPr>
          <a:xfrm rot="0">
            <a:off x="-840660" y="3548947"/>
            <a:ext cx="2268449" cy="1038365"/>
            <a:chOff x="0" y="0"/>
            <a:chExt cx="3024598" cy="1384487"/>
          </a:xfrm>
        </p:grpSpPr>
        <p:sp>
          <p:nvSpPr>
            <p:cNvPr name="Freeform 13" id="13"/>
            <p:cNvSpPr/>
            <p:nvPr/>
          </p:nvSpPr>
          <p:spPr>
            <a:xfrm flipH="false" flipV="false" rot="-850835">
              <a:off x="54653" y="206742"/>
              <a:ext cx="1770727" cy="666437"/>
            </a:xfrm>
            <a:custGeom>
              <a:avLst/>
              <a:gdLst/>
              <a:ahLst/>
              <a:cxnLst/>
              <a:rect r="r" b="b" t="t" l="l"/>
              <a:pathLst>
                <a:path h="666437" w="1770727">
                  <a:moveTo>
                    <a:pt x="0" y="0"/>
                  </a:moveTo>
                  <a:lnTo>
                    <a:pt x="1770727" y="0"/>
                  </a:lnTo>
                  <a:lnTo>
                    <a:pt x="1770727" y="666437"/>
                  </a:lnTo>
                  <a:lnTo>
                    <a:pt x="0" y="6664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true" flipV="false" rot="1322899">
              <a:off x="1193533" y="410063"/>
              <a:ext cx="1770727" cy="666437"/>
            </a:xfrm>
            <a:custGeom>
              <a:avLst/>
              <a:gdLst/>
              <a:ahLst/>
              <a:cxnLst/>
              <a:rect r="r" b="b" t="t" l="l"/>
              <a:pathLst>
                <a:path h="666437" w="1770727">
                  <a:moveTo>
                    <a:pt x="1770727" y="0"/>
                  </a:moveTo>
                  <a:lnTo>
                    <a:pt x="0" y="0"/>
                  </a:lnTo>
                  <a:lnTo>
                    <a:pt x="0" y="666438"/>
                  </a:lnTo>
                  <a:lnTo>
                    <a:pt x="1770727" y="666438"/>
                  </a:lnTo>
                  <a:lnTo>
                    <a:pt x="1770727"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15" id="15"/>
          <p:cNvGrpSpPr/>
          <p:nvPr/>
        </p:nvGrpSpPr>
        <p:grpSpPr>
          <a:xfrm rot="-462359">
            <a:off x="1088117" y="3696452"/>
            <a:ext cx="2270083" cy="1039113"/>
            <a:chOff x="0" y="0"/>
            <a:chExt cx="3026778" cy="1385485"/>
          </a:xfrm>
        </p:grpSpPr>
        <p:sp>
          <p:nvSpPr>
            <p:cNvPr name="Freeform 16" id="16"/>
            <p:cNvSpPr/>
            <p:nvPr/>
          </p:nvSpPr>
          <p:spPr>
            <a:xfrm flipH="false" flipV="false" rot="-850835">
              <a:off x="54692" y="206891"/>
              <a:ext cx="1772003" cy="666918"/>
            </a:xfrm>
            <a:custGeom>
              <a:avLst/>
              <a:gdLst/>
              <a:ahLst/>
              <a:cxnLst/>
              <a:rect r="r" b="b" t="t" l="l"/>
              <a:pathLst>
                <a:path h="666918" w="1772003">
                  <a:moveTo>
                    <a:pt x="0" y="0"/>
                  </a:moveTo>
                  <a:lnTo>
                    <a:pt x="1772004" y="0"/>
                  </a:lnTo>
                  <a:lnTo>
                    <a:pt x="1772004" y="666917"/>
                  </a:lnTo>
                  <a:lnTo>
                    <a:pt x="0" y="66691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true" flipV="false" rot="1322899">
              <a:off x="1194394" y="410359"/>
              <a:ext cx="1772003" cy="666918"/>
            </a:xfrm>
            <a:custGeom>
              <a:avLst/>
              <a:gdLst/>
              <a:ahLst/>
              <a:cxnLst/>
              <a:rect r="r" b="b" t="t" l="l"/>
              <a:pathLst>
                <a:path h="666918" w="1772003">
                  <a:moveTo>
                    <a:pt x="1772003" y="0"/>
                  </a:moveTo>
                  <a:lnTo>
                    <a:pt x="0" y="0"/>
                  </a:lnTo>
                  <a:lnTo>
                    <a:pt x="0" y="666917"/>
                  </a:lnTo>
                  <a:lnTo>
                    <a:pt x="1772003" y="666917"/>
                  </a:lnTo>
                  <a:lnTo>
                    <a:pt x="1772003"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5631203" y="531042"/>
            <a:ext cx="4882357" cy="1588770"/>
          </a:xfrm>
          <a:prstGeom prst="rect">
            <a:avLst/>
          </a:prstGeom>
        </p:spPr>
        <p:txBody>
          <a:bodyPr anchor="t" rtlCol="false" tIns="0" lIns="0" bIns="0" rIns="0">
            <a:spAutoFit/>
          </a:bodyPr>
          <a:lstStyle/>
          <a:p>
            <a:pPr algn="ctr">
              <a:lnSpc>
                <a:spcPts val="6389"/>
              </a:lnSpc>
            </a:pPr>
            <a:r>
              <a:rPr lang="en-US" sz="4499">
                <a:solidFill>
                  <a:srgbClr val="000000"/>
                </a:solidFill>
                <a:latin typeface="Blanka"/>
                <a:ea typeface="Blanka"/>
                <a:cs typeface="Blanka"/>
                <a:sym typeface="Blanka"/>
              </a:rPr>
              <a:t>Game Mechanics</a:t>
            </a:r>
          </a:p>
          <a:p>
            <a:pPr algn="ctr">
              <a:lnSpc>
                <a:spcPts val="6389"/>
              </a:lnSpc>
              <a:spcBef>
                <a:spcPct val="0"/>
              </a:spcBef>
            </a:pPr>
          </a:p>
        </p:txBody>
      </p:sp>
      <p:sp>
        <p:nvSpPr>
          <p:cNvPr name="TextBox 4" id="4"/>
          <p:cNvSpPr txBox="true"/>
          <p:nvPr/>
        </p:nvSpPr>
        <p:spPr>
          <a:xfrm rot="0">
            <a:off x="1028700" y="1869343"/>
            <a:ext cx="14087363" cy="3534957"/>
          </a:xfrm>
          <a:prstGeom prst="rect">
            <a:avLst/>
          </a:prstGeom>
        </p:spPr>
        <p:txBody>
          <a:bodyPr anchor="t" rtlCol="false" tIns="0" lIns="0" bIns="0" rIns="0">
            <a:spAutoFit/>
          </a:bodyPr>
          <a:lstStyle/>
          <a:p>
            <a:pPr algn="l">
              <a:lnSpc>
                <a:spcPts val="3556"/>
              </a:lnSpc>
              <a:spcBef>
                <a:spcPct val="0"/>
              </a:spcBef>
            </a:pPr>
            <a:r>
              <a:rPr lang="en-US" sz="2504">
                <a:solidFill>
                  <a:srgbClr val="000000"/>
                </a:solidFill>
                <a:latin typeface="Farro"/>
                <a:ea typeface="Farro"/>
                <a:cs typeface="Farro"/>
                <a:sym typeface="Farro"/>
              </a:rPr>
              <a:t>Walking : Ikaros moves at a steady pace, observing the surroundings and preparing for upcoming challenges.</a:t>
            </a:r>
          </a:p>
          <a:p>
            <a:pPr algn="l">
              <a:lnSpc>
                <a:spcPts val="3556"/>
              </a:lnSpc>
              <a:spcBef>
                <a:spcPct val="0"/>
              </a:spcBef>
            </a:pPr>
          </a:p>
          <a:p>
            <a:pPr algn="l">
              <a:lnSpc>
                <a:spcPts val="3556"/>
              </a:lnSpc>
              <a:spcBef>
                <a:spcPct val="0"/>
              </a:spcBef>
            </a:pPr>
            <a:r>
              <a:rPr lang="en-US" sz="2504">
                <a:solidFill>
                  <a:srgbClr val="000000"/>
                </a:solidFill>
                <a:latin typeface="Farro"/>
                <a:ea typeface="Farro"/>
                <a:cs typeface="Farro"/>
                <a:sym typeface="Farro"/>
              </a:rPr>
              <a:t>Running : Ikaros sprints with determination, closing the distance between him and his enemies or objectives quickly.</a:t>
            </a:r>
          </a:p>
          <a:p>
            <a:pPr algn="l">
              <a:lnSpc>
                <a:spcPts val="3556"/>
              </a:lnSpc>
              <a:spcBef>
                <a:spcPct val="0"/>
              </a:spcBef>
            </a:pPr>
          </a:p>
          <a:p>
            <a:pPr algn="l">
              <a:lnSpc>
                <a:spcPts val="3556"/>
              </a:lnSpc>
              <a:spcBef>
                <a:spcPct val="0"/>
              </a:spcBef>
            </a:pPr>
            <a:r>
              <a:rPr lang="en-US" sz="2504">
                <a:solidFill>
                  <a:srgbClr val="000000"/>
                </a:solidFill>
                <a:latin typeface="Farro"/>
                <a:ea typeface="Farro"/>
                <a:cs typeface="Farro"/>
                <a:sym typeface="Farro"/>
              </a:rPr>
              <a:t>Single Attack : A swift, precise strike with Ikaros' weapon, designed to deal moderate damage to enemies in his path, with movement. </a:t>
            </a:r>
          </a:p>
        </p:txBody>
      </p:sp>
      <p:sp>
        <p:nvSpPr>
          <p:cNvPr name="TextBox 5" id="5"/>
          <p:cNvSpPr txBox="true"/>
          <p:nvPr/>
        </p:nvSpPr>
        <p:spPr>
          <a:xfrm rot="0">
            <a:off x="1028700" y="5680075"/>
            <a:ext cx="14936136" cy="3130550"/>
          </a:xfrm>
          <a:prstGeom prst="rect">
            <a:avLst/>
          </a:prstGeom>
        </p:spPr>
        <p:txBody>
          <a:bodyPr anchor="t" rtlCol="false" tIns="0" lIns="0" bIns="0" rIns="0">
            <a:spAutoFit/>
          </a:bodyPr>
          <a:lstStyle/>
          <a:p>
            <a:pPr algn="l">
              <a:lnSpc>
                <a:spcPts val="3549"/>
              </a:lnSpc>
              <a:spcBef>
                <a:spcPct val="0"/>
              </a:spcBef>
            </a:pPr>
            <a:r>
              <a:rPr lang="en-US" sz="2499">
                <a:solidFill>
                  <a:srgbClr val="000000"/>
                </a:solidFill>
                <a:latin typeface="Farro"/>
                <a:ea typeface="Farro"/>
                <a:cs typeface="Farro"/>
                <a:sym typeface="Farro"/>
              </a:rPr>
              <a:t>Healing : There are </a:t>
            </a:r>
            <a:r>
              <a:rPr lang="en-US" sz="2499">
                <a:solidFill>
                  <a:srgbClr val="000000"/>
                </a:solidFill>
                <a:latin typeface="Farro"/>
                <a:ea typeface="Farro"/>
                <a:cs typeface="Farro"/>
                <a:sym typeface="Farro"/>
              </a:rPr>
              <a:t> potions those spawn in dungeons which when the player uses, gains health.</a:t>
            </a:r>
          </a:p>
          <a:p>
            <a:pPr algn="l">
              <a:lnSpc>
                <a:spcPts val="3549"/>
              </a:lnSpc>
            </a:pPr>
          </a:p>
          <a:p>
            <a:pPr algn="l">
              <a:lnSpc>
                <a:spcPts val="3549"/>
              </a:lnSpc>
              <a:spcBef>
                <a:spcPct val="0"/>
              </a:spcBef>
            </a:pPr>
            <a:r>
              <a:rPr lang="en-US" sz="2499">
                <a:solidFill>
                  <a:srgbClr val="000000"/>
                </a:solidFill>
                <a:latin typeface="Farro"/>
                <a:ea typeface="Farro"/>
                <a:cs typeface="Farro"/>
                <a:sym typeface="Farro"/>
              </a:rPr>
              <a:t>Divine Attack : A powerful, god-infused strike, channeling celestial energy to deal massive damage and overwhelm foes, with movement at 50-100 pixels/sec depending on the attack.</a:t>
            </a:r>
          </a:p>
          <a:p>
            <a:pPr algn="l">
              <a:lnSpc>
                <a:spcPts val="3549"/>
              </a:lnSpc>
              <a:spcBef>
                <a:spcPct val="0"/>
              </a:spcBef>
            </a:pPr>
          </a:p>
          <a:p>
            <a:pPr algn="l">
              <a:lnSpc>
                <a:spcPts val="3549"/>
              </a:lnSpc>
              <a:spcBef>
                <a:spcPct val="0"/>
              </a:spcBef>
            </a:pPr>
            <a:r>
              <a:rPr lang="en-US" sz="2499">
                <a:solidFill>
                  <a:srgbClr val="000000"/>
                </a:solidFill>
                <a:latin typeface="Farro"/>
                <a:ea typeface="Farro"/>
                <a:cs typeface="Farro"/>
                <a:sym typeface="Farro"/>
              </a:rPr>
              <a:t>Block : Ikaros raises his shield or weapon, deflecting incoming attacks and minimizing damage with solid defense, usually stationary, or repositioning at 50-80 pixels/sec</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38888" r="0" b="-38888"/>
            </a:stretch>
          </a:blipFill>
        </p:spPr>
      </p:sp>
      <p:grpSp>
        <p:nvGrpSpPr>
          <p:cNvPr name="Group 3" id="3"/>
          <p:cNvGrpSpPr/>
          <p:nvPr/>
        </p:nvGrpSpPr>
        <p:grpSpPr>
          <a:xfrm rot="0">
            <a:off x="9126362" y="2570610"/>
            <a:ext cx="54819" cy="6687690"/>
            <a:chOff x="0" y="0"/>
            <a:chExt cx="14438" cy="1761367"/>
          </a:xfrm>
        </p:grpSpPr>
        <p:sp>
          <p:nvSpPr>
            <p:cNvPr name="Freeform 4" id="4"/>
            <p:cNvSpPr/>
            <p:nvPr/>
          </p:nvSpPr>
          <p:spPr>
            <a:xfrm flipH="false" flipV="false" rot="0">
              <a:off x="0" y="0"/>
              <a:ext cx="14438" cy="1761367"/>
            </a:xfrm>
            <a:custGeom>
              <a:avLst/>
              <a:gdLst/>
              <a:ahLst/>
              <a:cxnLst/>
              <a:rect r="r" b="b" t="t" l="l"/>
              <a:pathLst>
                <a:path h="1761367" w="14438">
                  <a:moveTo>
                    <a:pt x="0" y="0"/>
                  </a:moveTo>
                  <a:lnTo>
                    <a:pt x="14438" y="0"/>
                  </a:lnTo>
                  <a:lnTo>
                    <a:pt x="14438" y="1761367"/>
                  </a:lnTo>
                  <a:lnTo>
                    <a:pt x="0" y="1761367"/>
                  </a:lnTo>
                  <a:close/>
                </a:path>
              </a:pathLst>
            </a:custGeom>
            <a:solidFill>
              <a:srgbClr val="FFFFFF"/>
            </a:solidFill>
          </p:spPr>
        </p:sp>
        <p:sp>
          <p:nvSpPr>
            <p:cNvPr name="TextBox 5" id="5"/>
            <p:cNvSpPr txBox="true"/>
            <p:nvPr/>
          </p:nvSpPr>
          <p:spPr>
            <a:xfrm>
              <a:off x="0" y="-47625"/>
              <a:ext cx="14438" cy="1808992"/>
            </a:xfrm>
            <a:prstGeom prst="rect">
              <a:avLst/>
            </a:prstGeom>
          </p:spPr>
          <p:txBody>
            <a:bodyPr anchor="ctr" rtlCol="false" tIns="50800" lIns="50800" bIns="50800" rIns="50800"/>
            <a:lstStyle/>
            <a:p>
              <a:pPr algn="ctr">
                <a:lnSpc>
                  <a:spcPts val="2628"/>
                </a:lnSpc>
              </a:pPr>
            </a:p>
          </p:txBody>
        </p:sp>
      </p:grpSp>
      <p:grpSp>
        <p:nvGrpSpPr>
          <p:cNvPr name="Group 6" id="6"/>
          <p:cNvGrpSpPr/>
          <p:nvPr/>
        </p:nvGrpSpPr>
        <p:grpSpPr>
          <a:xfrm rot="-5400000">
            <a:off x="9218967" y="-30183"/>
            <a:ext cx="47625" cy="11913153"/>
            <a:chOff x="0" y="0"/>
            <a:chExt cx="12543" cy="3137620"/>
          </a:xfrm>
        </p:grpSpPr>
        <p:sp>
          <p:nvSpPr>
            <p:cNvPr name="Freeform 7" id="7"/>
            <p:cNvSpPr/>
            <p:nvPr/>
          </p:nvSpPr>
          <p:spPr>
            <a:xfrm flipH="false" flipV="false" rot="0">
              <a:off x="0" y="0"/>
              <a:ext cx="12543" cy="3137620"/>
            </a:xfrm>
            <a:custGeom>
              <a:avLst/>
              <a:gdLst/>
              <a:ahLst/>
              <a:cxnLst/>
              <a:rect r="r" b="b" t="t" l="l"/>
              <a:pathLst>
                <a:path h="3137620" w="12543">
                  <a:moveTo>
                    <a:pt x="0" y="0"/>
                  </a:moveTo>
                  <a:lnTo>
                    <a:pt x="12543" y="0"/>
                  </a:lnTo>
                  <a:lnTo>
                    <a:pt x="12543" y="3137620"/>
                  </a:lnTo>
                  <a:lnTo>
                    <a:pt x="0" y="3137620"/>
                  </a:lnTo>
                  <a:close/>
                </a:path>
              </a:pathLst>
            </a:custGeom>
            <a:solidFill>
              <a:srgbClr val="FFFFFF"/>
            </a:solidFill>
          </p:spPr>
        </p:sp>
        <p:sp>
          <p:nvSpPr>
            <p:cNvPr name="TextBox 8" id="8"/>
            <p:cNvSpPr txBox="true"/>
            <p:nvPr/>
          </p:nvSpPr>
          <p:spPr>
            <a:xfrm>
              <a:off x="0" y="-47625"/>
              <a:ext cx="12543" cy="3185245"/>
            </a:xfrm>
            <a:prstGeom prst="rect">
              <a:avLst/>
            </a:prstGeom>
          </p:spPr>
          <p:txBody>
            <a:bodyPr anchor="ctr" rtlCol="false" tIns="50800" lIns="50800" bIns="50800" rIns="50800"/>
            <a:lstStyle/>
            <a:p>
              <a:pPr algn="ctr">
                <a:lnSpc>
                  <a:spcPts val="2628"/>
                </a:lnSpc>
              </a:pPr>
            </a:p>
          </p:txBody>
        </p:sp>
      </p:grpSp>
      <p:sp>
        <p:nvSpPr>
          <p:cNvPr name="TextBox 9" id="9"/>
          <p:cNvSpPr txBox="true"/>
          <p:nvPr/>
        </p:nvSpPr>
        <p:spPr>
          <a:xfrm rot="0">
            <a:off x="2946811" y="3408469"/>
            <a:ext cx="5950458" cy="2264283"/>
          </a:xfrm>
          <a:prstGeom prst="rect">
            <a:avLst/>
          </a:prstGeom>
        </p:spPr>
        <p:txBody>
          <a:bodyPr anchor="t" rtlCol="false" tIns="0" lIns="0" bIns="0" rIns="0">
            <a:spAutoFit/>
          </a:bodyPr>
          <a:lstStyle/>
          <a:p>
            <a:pPr algn="l" marL="388620" indent="-194310" lvl="1">
              <a:lnSpc>
                <a:spcPts val="2556"/>
              </a:lnSpc>
              <a:buFont typeface="Arial"/>
              <a:buChar char="•"/>
            </a:pPr>
            <a:r>
              <a:rPr lang="en-US" b="true" sz="1800">
                <a:solidFill>
                  <a:srgbClr val="6C4D30"/>
                </a:solidFill>
                <a:latin typeface="Farro Bold"/>
                <a:ea typeface="Farro Bold"/>
                <a:cs typeface="Farro Bold"/>
                <a:sym typeface="Farro Bold"/>
              </a:rPr>
              <a:t>I want a game that’s fun but also challenging</a:t>
            </a:r>
          </a:p>
          <a:p>
            <a:pPr algn="l" marL="388620" indent="-194310" lvl="1">
              <a:lnSpc>
                <a:spcPts val="2556"/>
              </a:lnSpc>
              <a:buFont typeface="Arial"/>
              <a:buChar char="•"/>
            </a:pPr>
            <a:r>
              <a:rPr lang="en-US" b="true" sz="1800">
                <a:solidFill>
                  <a:srgbClr val="6C4D30"/>
                </a:solidFill>
                <a:latin typeface="Farro Bold"/>
                <a:ea typeface="Farro Bold"/>
                <a:cs typeface="Farro Bold"/>
                <a:sym typeface="Farro Bold"/>
              </a:rPr>
              <a:t>It’s so annoying when a game forces me to watch ads.</a:t>
            </a:r>
          </a:p>
          <a:p>
            <a:pPr algn="l" marL="388620" indent="-194310" lvl="1">
              <a:lnSpc>
                <a:spcPts val="2556"/>
              </a:lnSpc>
              <a:buFont typeface="Arial"/>
              <a:buChar char="•"/>
            </a:pPr>
            <a:r>
              <a:rPr lang="en-US" b="true" sz="1800">
                <a:solidFill>
                  <a:srgbClr val="6C4D30"/>
                </a:solidFill>
                <a:latin typeface="Farro Bold"/>
                <a:ea typeface="Farro Bold"/>
                <a:cs typeface="Farro Bold"/>
                <a:sym typeface="Farro Bold"/>
              </a:rPr>
              <a:t>I love games where I can explore new worlds and stories</a:t>
            </a:r>
          </a:p>
          <a:p>
            <a:pPr algn="l" marL="388620" indent="-194310" lvl="1">
              <a:lnSpc>
                <a:spcPts val="2556"/>
              </a:lnSpc>
              <a:buFont typeface="Arial"/>
              <a:buChar char="•"/>
            </a:pPr>
            <a:r>
              <a:rPr lang="en-US" b="true" sz="1800">
                <a:solidFill>
                  <a:srgbClr val="6C4D30"/>
                </a:solidFill>
                <a:latin typeface="Farro Bold"/>
                <a:ea typeface="Farro Bold"/>
                <a:cs typeface="Farro Bold"/>
                <a:sym typeface="Farro Bold"/>
              </a:rPr>
              <a:t>Multiplayer games are great because I can play with my friends</a:t>
            </a:r>
          </a:p>
        </p:txBody>
      </p:sp>
      <p:sp>
        <p:nvSpPr>
          <p:cNvPr name="TextBox 10" id="10"/>
          <p:cNvSpPr txBox="true"/>
          <p:nvPr/>
        </p:nvSpPr>
        <p:spPr>
          <a:xfrm rot="0">
            <a:off x="9390731" y="3084619"/>
            <a:ext cx="5950458" cy="2588133"/>
          </a:xfrm>
          <a:prstGeom prst="rect">
            <a:avLst/>
          </a:prstGeom>
        </p:spPr>
        <p:txBody>
          <a:bodyPr anchor="t" rtlCol="false" tIns="0" lIns="0" bIns="0" rIns="0">
            <a:spAutoFit/>
          </a:bodyPr>
          <a:lstStyle/>
          <a:p>
            <a:pPr algn="l" marL="388620" indent="-194310" lvl="1">
              <a:lnSpc>
                <a:spcPts val="2556"/>
              </a:lnSpc>
              <a:buFont typeface="Arial"/>
              <a:buChar char="•"/>
            </a:pPr>
            <a:r>
              <a:rPr lang="en-US" b="true" sz="1800">
                <a:solidFill>
                  <a:srgbClr val="6C4D30"/>
                </a:solidFill>
                <a:latin typeface="Farro Bold"/>
                <a:ea typeface="Farro Bold"/>
                <a:cs typeface="Farro Bold"/>
                <a:sym typeface="Farro Bold"/>
              </a:rPr>
              <a:t>Will this game keep me engaged long enough, or will I get bored</a:t>
            </a:r>
            <a:r>
              <a:rPr lang="en-US" b="true" sz="1800">
                <a:solidFill>
                  <a:srgbClr val="6C4D30"/>
                </a:solidFill>
                <a:latin typeface="Farro Bold"/>
                <a:ea typeface="Farro Bold"/>
                <a:cs typeface="Farro Bold"/>
                <a:sym typeface="Farro Bold"/>
              </a:rPr>
              <a:t>It’s so annoying when a game forces me to watch ads.</a:t>
            </a:r>
          </a:p>
          <a:p>
            <a:pPr algn="l" marL="388620" indent="-194310" lvl="1">
              <a:lnSpc>
                <a:spcPts val="2556"/>
              </a:lnSpc>
              <a:buFont typeface="Arial"/>
              <a:buChar char="•"/>
            </a:pPr>
            <a:r>
              <a:rPr lang="en-US" b="true" sz="1800">
                <a:solidFill>
                  <a:srgbClr val="6C4D30"/>
                </a:solidFill>
                <a:latin typeface="Farro Bold"/>
                <a:ea typeface="Farro Bold"/>
                <a:cs typeface="Farro Bold"/>
                <a:sym typeface="Farro Bold"/>
              </a:rPr>
              <a:t>I hope the rewards in this game feel worth my time.</a:t>
            </a:r>
          </a:p>
          <a:p>
            <a:pPr algn="l" marL="388620" indent="-194310" lvl="1">
              <a:lnSpc>
                <a:spcPts val="2556"/>
              </a:lnSpc>
              <a:buFont typeface="Arial"/>
              <a:buChar char="•"/>
            </a:pPr>
            <a:r>
              <a:rPr lang="en-US" b="true" sz="1800">
                <a:solidFill>
                  <a:srgbClr val="6C4D30"/>
                </a:solidFill>
                <a:latin typeface="Farro Bold"/>
                <a:ea typeface="Farro Bold"/>
                <a:cs typeface="Farro Bold"/>
                <a:sym typeface="Farro Bold"/>
              </a:rPr>
              <a:t>Do I need to spend money to stay competitive in this game</a:t>
            </a:r>
          </a:p>
          <a:p>
            <a:pPr algn="l" marL="388620" indent="-194310" lvl="1">
              <a:lnSpc>
                <a:spcPts val="2556"/>
              </a:lnSpc>
              <a:buFont typeface="Arial"/>
              <a:buChar char="•"/>
            </a:pPr>
            <a:r>
              <a:rPr lang="en-US" b="true" sz="1800">
                <a:solidFill>
                  <a:srgbClr val="6C4D30"/>
                </a:solidFill>
                <a:latin typeface="Farro Bold"/>
                <a:ea typeface="Farro Bold"/>
                <a:cs typeface="Farro Bold"/>
                <a:sym typeface="Farro Bold"/>
              </a:rPr>
              <a:t>This game could help me unwind after a stressful day.</a:t>
            </a:r>
          </a:p>
        </p:txBody>
      </p:sp>
      <p:sp>
        <p:nvSpPr>
          <p:cNvPr name="TextBox 11" id="11"/>
          <p:cNvSpPr txBox="true"/>
          <p:nvPr/>
        </p:nvSpPr>
        <p:spPr>
          <a:xfrm rot="0">
            <a:off x="2966354" y="6826506"/>
            <a:ext cx="5950458" cy="1940433"/>
          </a:xfrm>
          <a:prstGeom prst="rect">
            <a:avLst/>
          </a:prstGeom>
        </p:spPr>
        <p:txBody>
          <a:bodyPr anchor="t" rtlCol="false" tIns="0" lIns="0" bIns="0" rIns="0">
            <a:spAutoFit/>
          </a:bodyPr>
          <a:lstStyle/>
          <a:p>
            <a:pPr algn="l" marL="388620" indent="-194310" lvl="1">
              <a:lnSpc>
                <a:spcPts val="2556"/>
              </a:lnSpc>
              <a:buFont typeface="Arial"/>
              <a:buChar char="•"/>
            </a:pPr>
            <a:r>
              <a:rPr lang="en-US" b="true" sz="1800">
                <a:solidFill>
                  <a:srgbClr val="6C4D30"/>
                </a:solidFill>
                <a:latin typeface="Farro Bold"/>
                <a:ea typeface="Farro Bold"/>
                <a:cs typeface="Farro Bold"/>
                <a:sym typeface="Farro Bold"/>
              </a:rPr>
              <a:t>Helps unwind after a stressful day</a:t>
            </a:r>
          </a:p>
          <a:p>
            <a:pPr algn="l" marL="388620" indent="-194310" lvl="1">
              <a:lnSpc>
                <a:spcPts val="2556"/>
              </a:lnSpc>
              <a:buFont typeface="Arial"/>
              <a:buChar char="•"/>
            </a:pPr>
            <a:r>
              <a:rPr lang="en-US" b="true" sz="1800">
                <a:solidFill>
                  <a:srgbClr val="6C4D30"/>
                </a:solidFill>
                <a:latin typeface="Farro Bold"/>
                <a:ea typeface="Farro Bold"/>
                <a:cs typeface="Farro Bold"/>
                <a:sym typeface="Farro Bold"/>
              </a:rPr>
              <a:t>Skip ads or avoid games with frequent paywalls.</a:t>
            </a:r>
          </a:p>
          <a:p>
            <a:pPr algn="l" marL="388620" indent="-194310" lvl="1">
              <a:lnSpc>
                <a:spcPts val="2556"/>
              </a:lnSpc>
              <a:buFont typeface="Arial"/>
              <a:buChar char="•"/>
            </a:pPr>
            <a:r>
              <a:rPr lang="en-US" b="true" sz="1800">
                <a:solidFill>
                  <a:srgbClr val="6C4D30"/>
                </a:solidFill>
                <a:latin typeface="Farro Bold"/>
                <a:ea typeface="Farro Bold"/>
                <a:cs typeface="Farro Bold"/>
                <a:sym typeface="Farro Bold"/>
              </a:rPr>
              <a:t>Share achievements or screenshots on social media.</a:t>
            </a:r>
          </a:p>
          <a:p>
            <a:pPr algn="l" marL="388620" indent="-194310" lvl="1">
              <a:lnSpc>
                <a:spcPts val="2556"/>
              </a:lnSpc>
              <a:buFont typeface="Arial"/>
              <a:buChar char="•"/>
            </a:pPr>
            <a:r>
              <a:rPr lang="en-US" b="true" sz="1800">
                <a:solidFill>
                  <a:srgbClr val="6C4D30"/>
                </a:solidFill>
                <a:latin typeface="Farro Bold"/>
                <a:ea typeface="Farro Bold"/>
                <a:cs typeface="Farro Bold"/>
                <a:sym typeface="Farro Bold"/>
              </a:rPr>
              <a:t>Search for walkthroughs, tips, or guides to progress faster.</a:t>
            </a:r>
          </a:p>
        </p:txBody>
      </p:sp>
      <p:sp>
        <p:nvSpPr>
          <p:cNvPr name="TextBox 12" id="12"/>
          <p:cNvSpPr txBox="true"/>
          <p:nvPr/>
        </p:nvSpPr>
        <p:spPr>
          <a:xfrm rot="0">
            <a:off x="9390731" y="6636006"/>
            <a:ext cx="5950458" cy="2588133"/>
          </a:xfrm>
          <a:prstGeom prst="rect">
            <a:avLst/>
          </a:prstGeom>
        </p:spPr>
        <p:txBody>
          <a:bodyPr anchor="t" rtlCol="false" tIns="0" lIns="0" bIns="0" rIns="0">
            <a:spAutoFit/>
          </a:bodyPr>
          <a:lstStyle/>
          <a:p>
            <a:pPr algn="l" marL="388620" indent="-194310" lvl="1">
              <a:lnSpc>
                <a:spcPts val="2556"/>
              </a:lnSpc>
              <a:buFont typeface="Arial"/>
              <a:buChar char="•"/>
            </a:pPr>
            <a:r>
              <a:rPr lang="en-US" b="true" sz="1800">
                <a:solidFill>
                  <a:srgbClr val="6C4D30"/>
                </a:solidFill>
                <a:latin typeface="Farro Bold"/>
                <a:ea typeface="Farro Bold"/>
                <a:cs typeface="Farro Bold"/>
                <a:sym typeface="Farro Bold"/>
              </a:rPr>
              <a:t>Excited when unlocking new levels, achievements, or content.</a:t>
            </a:r>
          </a:p>
          <a:p>
            <a:pPr algn="l" marL="388620" indent="-194310" lvl="1">
              <a:lnSpc>
                <a:spcPts val="2556"/>
              </a:lnSpc>
              <a:buFont typeface="Arial"/>
              <a:buChar char="•"/>
            </a:pPr>
            <a:r>
              <a:rPr lang="en-US" b="true" sz="1800">
                <a:solidFill>
                  <a:srgbClr val="6C4D30"/>
                </a:solidFill>
                <a:latin typeface="Farro Bold"/>
                <a:ea typeface="Farro Bold"/>
                <a:cs typeface="Farro Bold"/>
                <a:sym typeface="Farro Bold"/>
              </a:rPr>
              <a:t>Frustrated when stuck on a difficult level or experiencing glitches.</a:t>
            </a:r>
          </a:p>
          <a:p>
            <a:pPr algn="l" marL="388620" indent="-194310" lvl="1">
              <a:lnSpc>
                <a:spcPts val="2556"/>
              </a:lnSpc>
              <a:buFont typeface="Arial"/>
              <a:buChar char="•"/>
            </a:pPr>
            <a:r>
              <a:rPr lang="en-US" b="true" sz="1800">
                <a:solidFill>
                  <a:srgbClr val="6C4D30"/>
                </a:solidFill>
                <a:latin typeface="Farro Bold"/>
                <a:ea typeface="Farro Bold"/>
                <a:cs typeface="Farro Bold"/>
                <a:sym typeface="Farro Bold"/>
              </a:rPr>
              <a:t>Proud after completing a challenging puzzle or defeating opponents.</a:t>
            </a:r>
          </a:p>
          <a:p>
            <a:pPr algn="l" marL="388620" indent="-194310" lvl="1">
              <a:lnSpc>
                <a:spcPts val="2556"/>
              </a:lnSpc>
              <a:buFont typeface="Arial"/>
              <a:buChar char="•"/>
            </a:pPr>
            <a:r>
              <a:rPr lang="en-US" b="true" sz="1800">
                <a:solidFill>
                  <a:srgbClr val="6C4D30"/>
                </a:solidFill>
                <a:latin typeface="Farro Bold"/>
                <a:ea typeface="Farro Bold"/>
                <a:cs typeface="Farro Bold"/>
                <a:sym typeface="Farro Bold"/>
              </a:rPr>
              <a:t>Relaxed and happy when the game provides a fun escape from reality.</a:t>
            </a:r>
          </a:p>
        </p:txBody>
      </p:sp>
      <p:sp>
        <p:nvSpPr>
          <p:cNvPr name="TextBox 13" id="13"/>
          <p:cNvSpPr txBox="true"/>
          <p:nvPr/>
        </p:nvSpPr>
        <p:spPr>
          <a:xfrm rot="0">
            <a:off x="1271318" y="712469"/>
            <a:ext cx="15987982" cy="779145"/>
          </a:xfrm>
          <a:prstGeom prst="rect">
            <a:avLst/>
          </a:prstGeom>
        </p:spPr>
        <p:txBody>
          <a:bodyPr anchor="t" rtlCol="false" tIns="0" lIns="0" bIns="0" rIns="0">
            <a:spAutoFit/>
          </a:bodyPr>
          <a:lstStyle/>
          <a:p>
            <a:pPr algn="ctr">
              <a:lnSpc>
                <a:spcPts val="6389"/>
              </a:lnSpc>
              <a:spcBef>
                <a:spcPct val="0"/>
              </a:spcBef>
            </a:pPr>
            <a:r>
              <a:rPr lang="en-US" sz="4499">
                <a:solidFill>
                  <a:srgbClr val="000000"/>
                </a:solidFill>
                <a:latin typeface="Blanka"/>
                <a:ea typeface="Blanka"/>
                <a:cs typeface="Blanka"/>
                <a:sym typeface="Blanka"/>
              </a:rPr>
              <a:t>Empathy mapping of a gamer</a:t>
            </a:r>
          </a:p>
        </p:txBody>
      </p:sp>
      <p:sp>
        <p:nvSpPr>
          <p:cNvPr name="TextBox 14" id="14"/>
          <p:cNvSpPr txBox="true"/>
          <p:nvPr/>
        </p:nvSpPr>
        <p:spPr>
          <a:xfrm rot="0">
            <a:off x="5678510" y="2687743"/>
            <a:ext cx="981275" cy="444500"/>
          </a:xfrm>
          <a:prstGeom prst="rect">
            <a:avLst/>
          </a:prstGeom>
        </p:spPr>
        <p:txBody>
          <a:bodyPr anchor="t" rtlCol="false" tIns="0" lIns="0" bIns="0" rIns="0">
            <a:spAutoFit/>
          </a:bodyPr>
          <a:lstStyle/>
          <a:p>
            <a:pPr algn="l">
              <a:lnSpc>
                <a:spcPts val="3549"/>
              </a:lnSpc>
            </a:pPr>
            <a:r>
              <a:rPr lang="en-US" b="true" sz="2499">
                <a:solidFill>
                  <a:srgbClr val="6C4D30"/>
                </a:solidFill>
                <a:latin typeface="Farro Bold"/>
                <a:ea typeface="Farro Bold"/>
                <a:cs typeface="Farro Bold"/>
                <a:sym typeface="Farro Bold"/>
              </a:rPr>
              <a:t>Says</a:t>
            </a:r>
          </a:p>
        </p:txBody>
      </p:sp>
      <p:sp>
        <p:nvSpPr>
          <p:cNvPr name="TextBox 15" id="15"/>
          <p:cNvSpPr txBox="true"/>
          <p:nvPr/>
        </p:nvSpPr>
        <p:spPr>
          <a:xfrm rot="0">
            <a:off x="11875323" y="2594081"/>
            <a:ext cx="981275" cy="444500"/>
          </a:xfrm>
          <a:prstGeom prst="rect">
            <a:avLst/>
          </a:prstGeom>
        </p:spPr>
        <p:txBody>
          <a:bodyPr anchor="t" rtlCol="false" tIns="0" lIns="0" bIns="0" rIns="0">
            <a:spAutoFit/>
          </a:bodyPr>
          <a:lstStyle/>
          <a:p>
            <a:pPr algn="l">
              <a:lnSpc>
                <a:spcPts val="3549"/>
              </a:lnSpc>
            </a:pPr>
            <a:r>
              <a:rPr lang="en-US" b="true" sz="2499">
                <a:solidFill>
                  <a:srgbClr val="6C4D30"/>
                </a:solidFill>
                <a:latin typeface="Farro Bold"/>
                <a:ea typeface="Farro Bold"/>
                <a:cs typeface="Farro Bold"/>
                <a:sym typeface="Farro Bold"/>
              </a:rPr>
              <a:t>Thinks</a:t>
            </a:r>
          </a:p>
        </p:txBody>
      </p:sp>
      <p:sp>
        <p:nvSpPr>
          <p:cNvPr name="TextBox 16" id="16"/>
          <p:cNvSpPr txBox="true"/>
          <p:nvPr/>
        </p:nvSpPr>
        <p:spPr>
          <a:xfrm rot="0">
            <a:off x="5660496" y="6112131"/>
            <a:ext cx="981275" cy="444500"/>
          </a:xfrm>
          <a:prstGeom prst="rect">
            <a:avLst/>
          </a:prstGeom>
        </p:spPr>
        <p:txBody>
          <a:bodyPr anchor="t" rtlCol="false" tIns="0" lIns="0" bIns="0" rIns="0">
            <a:spAutoFit/>
          </a:bodyPr>
          <a:lstStyle/>
          <a:p>
            <a:pPr algn="l">
              <a:lnSpc>
                <a:spcPts val="3549"/>
              </a:lnSpc>
            </a:pPr>
            <a:r>
              <a:rPr lang="en-US" b="true" sz="2499">
                <a:solidFill>
                  <a:srgbClr val="6C4D30"/>
                </a:solidFill>
                <a:latin typeface="Farro Bold"/>
                <a:ea typeface="Farro Bold"/>
                <a:cs typeface="Farro Bold"/>
                <a:sym typeface="Farro Bold"/>
              </a:rPr>
              <a:t>Feels</a:t>
            </a:r>
          </a:p>
        </p:txBody>
      </p:sp>
      <p:sp>
        <p:nvSpPr>
          <p:cNvPr name="TextBox 17" id="17"/>
          <p:cNvSpPr txBox="true"/>
          <p:nvPr/>
        </p:nvSpPr>
        <p:spPr>
          <a:xfrm rot="0">
            <a:off x="11875323" y="6112131"/>
            <a:ext cx="981275" cy="444500"/>
          </a:xfrm>
          <a:prstGeom prst="rect">
            <a:avLst/>
          </a:prstGeom>
        </p:spPr>
        <p:txBody>
          <a:bodyPr anchor="t" rtlCol="false" tIns="0" lIns="0" bIns="0" rIns="0">
            <a:spAutoFit/>
          </a:bodyPr>
          <a:lstStyle/>
          <a:p>
            <a:pPr algn="l">
              <a:lnSpc>
                <a:spcPts val="3549"/>
              </a:lnSpc>
            </a:pPr>
            <a:r>
              <a:rPr lang="en-US" b="true" sz="2499">
                <a:solidFill>
                  <a:srgbClr val="6C4D30"/>
                </a:solidFill>
                <a:latin typeface="Farro Bold"/>
                <a:ea typeface="Farro Bold"/>
                <a:cs typeface="Farro Bold"/>
                <a:sym typeface="Farro Bold"/>
              </a:rPr>
              <a:t>Does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D9D9D9"/>
        </a:solidFill>
      </p:bgPr>
    </p:bg>
    <p:spTree>
      <p:nvGrpSpPr>
        <p:cNvPr id="1" name=""/>
        <p:cNvGrpSpPr/>
        <p:nvPr/>
      </p:nvGrpSpPr>
      <p:grpSpPr>
        <a:xfrm>
          <a:off x="0" y="0"/>
          <a:ext cx="0" cy="0"/>
          <a:chOff x="0" y="0"/>
          <a:chExt cx="0" cy="0"/>
        </a:xfrm>
      </p:grpSpPr>
      <p:sp>
        <p:nvSpPr>
          <p:cNvPr name="Freeform 2" id="2"/>
          <p:cNvSpPr/>
          <p:nvPr/>
        </p:nvSpPr>
        <p:spPr>
          <a:xfrm flipH="false" flipV="false" rot="0">
            <a:off x="2286140" y="12678"/>
            <a:ext cx="13715721" cy="10274322"/>
          </a:xfrm>
          <a:custGeom>
            <a:avLst/>
            <a:gdLst/>
            <a:ahLst/>
            <a:cxnLst/>
            <a:rect r="r" b="b" t="t" l="l"/>
            <a:pathLst>
              <a:path h="10274322" w="13715721">
                <a:moveTo>
                  <a:pt x="0" y="0"/>
                </a:moveTo>
                <a:lnTo>
                  <a:pt x="13715720" y="0"/>
                </a:lnTo>
                <a:lnTo>
                  <a:pt x="13715720" y="10274322"/>
                </a:lnTo>
                <a:lnTo>
                  <a:pt x="0" y="102743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2628900" y="3461618"/>
            <a:ext cx="7315200" cy="1556143"/>
          </a:xfrm>
          <a:custGeom>
            <a:avLst/>
            <a:gdLst/>
            <a:ahLst/>
            <a:cxnLst/>
            <a:rect r="r" b="b" t="t" l="l"/>
            <a:pathLst>
              <a:path h="1556143" w="7315200">
                <a:moveTo>
                  <a:pt x="7315200" y="0"/>
                </a:moveTo>
                <a:lnTo>
                  <a:pt x="0" y="0"/>
                </a:lnTo>
                <a:lnTo>
                  <a:pt x="0" y="1556143"/>
                </a:lnTo>
                <a:lnTo>
                  <a:pt x="7315200" y="1556143"/>
                </a:lnTo>
                <a:lnTo>
                  <a:pt x="731520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048488" y="3088385"/>
            <a:ext cx="9806582" cy="5333365"/>
          </a:xfrm>
          <a:prstGeom prst="rect">
            <a:avLst/>
          </a:prstGeom>
        </p:spPr>
        <p:txBody>
          <a:bodyPr anchor="t" rtlCol="false" tIns="0" lIns="0" bIns="0" rIns="0">
            <a:spAutoFit/>
          </a:bodyPr>
          <a:lstStyle/>
          <a:p>
            <a:pPr algn="ctr">
              <a:lnSpc>
                <a:spcPts val="2659"/>
              </a:lnSpc>
            </a:pPr>
            <a:r>
              <a:rPr lang="en-US" sz="1899">
                <a:solidFill>
                  <a:srgbClr val="000000"/>
                </a:solidFill>
                <a:latin typeface="Farro"/>
                <a:ea typeface="Farro"/>
                <a:cs typeface="Farro"/>
                <a:sym typeface="Farro"/>
              </a:rPr>
              <a:t>In a world where cultures are being forgotten and the essence of festivals is fading, a mysterious force known as the  chyronis rises to engulf the globe in eternal monotony. As traditions erode and celebrations dim, the vibrant tapestry of humanity begins to unravel, leaving the world on the brink of despair.</a:t>
            </a:r>
          </a:p>
          <a:p>
            <a:pPr algn="ctr">
              <a:lnSpc>
                <a:spcPts val="2659"/>
              </a:lnSpc>
            </a:pPr>
            <a:r>
              <a:rPr lang="en-US" sz="1899">
                <a:solidFill>
                  <a:srgbClr val="000000"/>
                </a:solidFill>
                <a:latin typeface="Farro"/>
                <a:ea typeface="Farro"/>
                <a:cs typeface="Farro"/>
                <a:sym typeface="Farro"/>
              </a:rPr>
              <a:t>Amid this chaos, you, ikaros, an unlikely hero and a wanderer with an unquenchable curiosity for the world’s wonders, are chosen by fate to rise against this growing darkness. He was blessed with the wisdom of the goddess Athena, an ancient artifact of immense power You are tasked with rekindling the flames of cultural spirit. Guided by ancient power, Ikaros must locate the Guardians of Books, whose secret knowledge is essential for defeating the enemies of each zone. Together, they hold the key to restoring the festivals and unity that once bound humanity.</a:t>
            </a:r>
          </a:p>
          <a:p>
            <a:pPr algn="ctr">
              <a:lnSpc>
                <a:spcPts val="2659"/>
              </a:lnSpc>
            </a:pPr>
          </a:p>
          <a:p>
            <a:pPr algn="ctr">
              <a:lnSpc>
                <a:spcPts val="2659"/>
              </a:lnSpc>
              <a:spcBef>
                <a:spcPct val="0"/>
              </a:spcBef>
            </a:pPr>
            <a:r>
              <a:rPr lang="en-US" sz="1899">
                <a:solidFill>
                  <a:srgbClr val="000000"/>
                </a:solidFill>
                <a:latin typeface="Farro"/>
                <a:ea typeface="Farro"/>
                <a:cs typeface="Farro"/>
                <a:sym typeface="Farro"/>
              </a:rPr>
              <a:t>With every victory, the festival of that zone comes alive again, filling the world with music, dance, and traditions that symbolize the power of unity. These celebrations grow stronger with each win, reinvigorating Aarya and their team to face the ultimate challenge</a:t>
            </a:r>
          </a:p>
        </p:txBody>
      </p:sp>
      <p:sp>
        <p:nvSpPr>
          <p:cNvPr name="TextBox 5" id="5"/>
          <p:cNvSpPr txBox="true"/>
          <p:nvPr/>
        </p:nvSpPr>
        <p:spPr>
          <a:xfrm rot="0">
            <a:off x="8171970" y="1607208"/>
            <a:ext cx="2834640" cy="830580"/>
          </a:xfrm>
          <a:prstGeom prst="rect">
            <a:avLst/>
          </a:prstGeom>
        </p:spPr>
        <p:txBody>
          <a:bodyPr anchor="t" rtlCol="false" tIns="0" lIns="0" bIns="0" rIns="0">
            <a:spAutoFit/>
          </a:bodyPr>
          <a:lstStyle/>
          <a:p>
            <a:pPr algn="ctr">
              <a:lnSpc>
                <a:spcPts val="6719"/>
              </a:lnSpc>
              <a:spcBef>
                <a:spcPct val="0"/>
              </a:spcBef>
            </a:pPr>
            <a:r>
              <a:rPr lang="en-US" sz="4800">
                <a:solidFill>
                  <a:srgbClr val="000000"/>
                </a:solidFill>
                <a:latin typeface="Blanka"/>
                <a:ea typeface="Blanka"/>
                <a:cs typeface="Blanka"/>
                <a:sym typeface="Blanka"/>
              </a:rPr>
              <a:t>abstract</a:t>
            </a:r>
          </a:p>
        </p:txBody>
      </p:sp>
      <p:sp>
        <p:nvSpPr>
          <p:cNvPr name="Freeform 6" id="6"/>
          <p:cNvSpPr/>
          <p:nvPr/>
        </p:nvSpPr>
        <p:spPr>
          <a:xfrm flipH="true" flipV="false" rot="0">
            <a:off x="13476774" y="3897415"/>
            <a:ext cx="6350406" cy="6835570"/>
          </a:xfrm>
          <a:custGeom>
            <a:avLst/>
            <a:gdLst/>
            <a:ahLst/>
            <a:cxnLst/>
            <a:rect r="r" b="b" t="t" l="l"/>
            <a:pathLst>
              <a:path h="6835570" w="6350406">
                <a:moveTo>
                  <a:pt x="6350406" y="0"/>
                </a:moveTo>
                <a:lnTo>
                  <a:pt x="0" y="0"/>
                </a:lnTo>
                <a:lnTo>
                  <a:pt x="0" y="6835570"/>
                </a:lnTo>
                <a:lnTo>
                  <a:pt x="6350406" y="6835570"/>
                </a:lnTo>
                <a:lnTo>
                  <a:pt x="6350406" y="0"/>
                </a:lnTo>
                <a:close/>
              </a:path>
            </a:pathLst>
          </a:custGeom>
          <a:blipFill>
            <a:blip r:embed="rId6"/>
            <a:stretch>
              <a:fillRect l="-3819" t="0" r="-3819"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38888" r="0" b="-38888"/>
            </a:stretch>
          </a:blipFill>
        </p:spPr>
      </p:sp>
      <p:sp>
        <p:nvSpPr>
          <p:cNvPr name="Freeform 3" id="3"/>
          <p:cNvSpPr/>
          <p:nvPr/>
        </p:nvSpPr>
        <p:spPr>
          <a:xfrm flipH="false" flipV="false" rot="0">
            <a:off x="0" y="1423343"/>
            <a:ext cx="5322151" cy="3695935"/>
          </a:xfrm>
          <a:custGeom>
            <a:avLst/>
            <a:gdLst/>
            <a:ahLst/>
            <a:cxnLst/>
            <a:rect r="r" b="b" t="t" l="l"/>
            <a:pathLst>
              <a:path h="3695935" w="5322151">
                <a:moveTo>
                  <a:pt x="0" y="0"/>
                </a:moveTo>
                <a:lnTo>
                  <a:pt x="5322151" y="0"/>
                </a:lnTo>
                <a:lnTo>
                  <a:pt x="5322151" y="3695935"/>
                </a:lnTo>
                <a:lnTo>
                  <a:pt x="0" y="3695935"/>
                </a:lnTo>
                <a:lnTo>
                  <a:pt x="0" y="0"/>
                </a:lnTo>
                <a:close/>
              </a:path>
            </a:pathLst>
          </a:custGeom>
          <a:blipFill>
            <a:blip r:embed="rId3"/>
            <a:stretch>
              <a:fillRect l="0" t="-5479" r="-2625" b="0"/>
            </a:stretch>
          </a:blipFill>
        </p:spPr>
      </p:sp>
      <p:sp>
        <p:nvSpPr>
          <p:cNvPr name="Freeform 4" id="4"/>
          <p:cNvSpPr/>
          <p:nvPr/>
        </p:nvSpPr>
        <p:spPr>
          <a:xfrm flipH="false" flipV="false" rot="0">
            <a:off x="494572" y="5464484"/>
            <a:ext cx="5490231" cy="3793816"/>
          </a:xfrm>
          <a:custGeom>
            <a:avLst/>
            <a:gdLst/>
            <a:ahLst/>
            <a:cxnLst/>
            <a:rect r="r" b="b" t="t" l="l"/>
            <a:pathLst>
              <a:path h="3793816" w="5490231">
                <a:moveTo>
                  <a:pt x="0" y="0"/>
                </a:moveTo>
                <a:lnTo>
                  <a:pt x="5490230" y="0"/>
                </a:lnTo>
                <a:lnTo>
                  <a:pt x="5490230" y="3793816"/>
                </a:lnTo>
                <a:lnTo>
                  <a:pt x="0" y="3793816"/>
                </a:lnTo>
                <a:lnTo>
                  <a:pt x="0" y="0"/>
                </a:lnTo>
                <a:close/>
              </a:path>
            </a:pathLst>
          </a:custGeom>
          <a:blipFill>
            <a:blip r:embed="rId4"/>
            <a:stretch>
              <a:fillRect l="-6155" t="0" r="0" b="-14065"/>
            </a:stretch>
          </a:blipFill>
        </p:spPr>
      </p:sp>
      <p:sp>
        <p:nvSpPr>
          <p:cNvPr name="TextBox 5" id="5"/>
          <p:cNvSpPr txBox="true"/>
          <p:nvPr/>
        </p:nvSpPr>
        <p:spPr>
          <a:xfrm rot="0">
            <a:off x="2524640" y="-85725"/>
            <a:ext cx="13238719" cy="741579"/>
          </a:xfrm>
          <a:prstGeom prst="rect">
            <a:avLst/>
          </a:prstGeom>
        </p:spPr>
        <p:txBody>
          <a:bodyPr anchor="t" rtlCol="false" tIns="0" lIns="0" bIns="0" rIns="0">
            <a:spAutoFit/>
          </a:bodyPr>
          <a:lstStyle/>
          <a:p>
            <a:pPr algn="ctr">
              <a:lnSpc>
                <a:spcPts val="6153"/>
              </a:lnSpc>
              <a:spcBef>
                <a:spcPct val="0"/>
              </a:spcBef>
            </a:pPr>
            <a:r>
              <a:rPr lang="en-US" sz="4395">
                <a:solidFill>
                  <a:srgbClr val="000000"/>
                </a:solidFill>
                <a:latin typeface="Blanka"/>
                <a:ea typeface="Blanka"/>
                <a:cs typeface="Blanka"/>
                <a:sym typeface="Blanka"/>
              </a:rPr>
              <a:t>genre graph for platform and puzzle games</a:t>
            </a:r>
          </a:p>
        </p:txBody>
      </p:sp>
      <p:sp>
        <p:nvSpPr>
          <p:cNvPr name="TextBox 6" id="6"/>
          <p:cNvSpPr txBox="true"/>
          <p:nvPr/>
        </p:nvSpPr>
        <p:spPr>
          <a:xfrm rot="0">
            <a:off x="7026534" y="1989246"/>
            <a:ext cx="10425994" cy="2516505"/>
          </a:xfrm>
          <a:prstGeom prst="rect">
            <a:avLst/>
          </a:prstGeom>
        </p:spPr>
        <p:txBody>
          <a:bodyPr anchor="t" rtlCol="false" tIns="0" lIns="0" bIns="0" rIns="0">
            <a:spAutoFit/>
          </a:bodyPr>
          <a:lstStyle/>
          <a:p>
            <a:pPr algn="l">
              <a:lnSpc>
                <a:spcPts val="2520"/>
              </a:lnSpc>
              <a:spcBef>
                <a:spcPct val="0"/>
              </a:spcBef>
            </a:pPr>
            <a:r>
              <a:rPr lang="en-US" sz="1800">
                <a:solidFill>
                  <a:srgbClr val="000000"/>
                </a:solidFill>
                <a:latin typeface="Farro"/>
                <a:ea typeface="Farro"/>
                <a:cs typeface="Farro"/>
                <a:sym typeface="Farro"/>
              </a:rPr>
              <a:t>Teens (Ages 13-17)</a:t>
            </a:r>
          </a:p>
          <a:p>
            <a:pPr algn="l">
              <a:lnSpc>
                <a:spcPts val="2520"/>
              </a:lnSpc>
              <a:spcBef>
                <a:spcPct val="0"/>
              </a:spcBef>
            </a:pPr>
            <a:r>
              <a:rPr lang="en-US" sz="1800">
                <a:solidFill>
                  <a:srgbClr val="000000"/>
                </a:solidFill>
                <a:latin typeface="Farro"/>
                <a:ea typeface="Farro"/>
                <a:cs typeface="Farro"/>
                <a:sym typeface="Farro"/>
              </a:rPr>
              <a:t>Appeal: Platformer games for teens often offer more complex mechanics and challenging levels. This age group might enjoy platformers with a bit more depth or a more mature theme, such as faster gameplay, intricate world-building, or puzzles that require more skill and strategic thinking.</a:t>
            </a:r>
          </a:p>
          <a:p>
            <a:pPr algn="l">
              <a:lnSpc>
                <a:spcPts val="2520"/>
              </a:lnSpc>
              <a:spcBef>
                <a:spcPct val="0"/>
              </a:spcBef>
            </a:pPr>
            <a:r>
              <a:rPr lang="en-US" sz="1800">
                <a:solidFill>
                  <a:srgbClr val="000000"/>
                </a:solidFill>
                <a:latin typeface="Farro"/>
                <a:ea typeface="Farro"/>
                <a:cs typeface="Farro"/>
                <a:sym typeface="Farro"/>
              </a:rPr>
              <a:t>Examples: Celeste, Shovel Knight, Rayman Legends.</a:t>
            </a:r>
          </a:p>
          <a:p>
            <a:pPr algn="l">
              <a:lnSpc>
                <a:spcPts val="2520"/>
              </a:lnSpc>
              <a:spcBef>
                <a:spcPct val="0"/>
              </a:spcBef>
            </a:pPr>
            <a:r>
              <a:rPr lang="en-US" sz="1800">
                <a:solidFill>
                  <a:srgbClr val="000000"/>
                </a:solidFill>
                <a:latin typeface="Farro"/>
                <a:ea typeface="Farro"/>
                <a:cs typeface="Farro"/>
                <a:sym typeface="Farro"/>
              </a:rPr>
              <a:t>Gameplay Features: More intricate designs, difficulty spikes, deeper narratives, and more dynamic platforming mechanics to keep teens engaged.</a:t>
            </a:r>
          </a:p>
        </p:txBody>
      </p:sp>
      <p:sp>
        <p:nvSpPr>
          <p:cNvPr name="TextBox 7" id="7"/>
          <p:cNvSpPr txBox="true"/>
          <p:nvPr/>
        </p:nvSpPr>
        <p:spPr>
          <a:xfrm rot="0">
            <a:off x="7026534" y="5839251"/>
            <a:ext cx="9483410" cy="2516505"/>
          </a:xfrm>
          <a:prstGeom prst="rect">
            <a:avLst/>
          </a:prstGeom>
        </p:spPr>
        <p:txBody>
          <a:bodyPr anchor="t" rtlCol="false" tIns="0" lIns="0" bIns="0" rIns="0">
            <a:spAutoFit/>
          </a:bodyPr>
          <a:lstStyle/>
          <a:p>
            <a:pPr algn="l">
              <a:lnSpc>
                <a:spcPts val="2520"/>
              </a:lnSpc>
              <a:spcBef>
                <a:spcPct val="0"/>
              </a:spcBef>
            </a:pPr>
            <a:r>
              <a:rPr lang="en-US" sz="1800">
                <a:solidFill>
                  <a:srgbClr val="000000"/>
                </a:solidFill>
                <a:latin typeface="Farro"/>
                <a:ea typeface="Farro"/>
                <a:cs typeface="Farro"/>
                <a:sym typeface="Farro"/>
              </a:rPr>
              <a:t>Y</a:t>
            </a:r>
            <a:r>
              <a:rPr lang="en-US" sz="1800">
                <a:solidFill>
                  <a:srgbClr val="000000"/>
                </a:solidFill>
                <a:latin typeface="Farro"/>
                <a:ea typeface="Farro"/>
                <a:cs typeface="Farro"/>
                <a:sym typeface="Farro"/>
              </a:rPr>
              <a:t>oung Adults (Ages 18-30)</a:t>
            </a:r>
          </a:p>
          <a:p>
            <a:pPr algn="l">
              <a:lnSpc>
                <a:spcPts val="2520"/>
              </a:lnSpc>
              <a:spcBef>
                <a:spcPct val="0"/>
              </a:spcBef>
            </a:pPr>
            <a:r>
              <a:rPr lang="en-US" sz="1800">
                <a:solidFill>
                  <a:srgbClr val="000000"/>
                </a:solidFill>
                <a:latin typeface="Farro"/>
                <a:ea typeface="Farro"/>
                <a:cs typeface="Farro"/>
                <a:sym typeface="Farro"/>
              </a:rPr>
              <a:t>Appeal: Young adults are attracted to both nostalgic platformers from their childhood and more innovative, challenging platformers with unique art styles, storylines, and innovative mechanics. Many of these players appreciate retro-style platformers as well as modern indie games that push boundaries.</a:t>
            </a:r>
          </a:p>
          <a:p>
            <a:pPr algn="l">
              <a:lnSpc>
                <a:spcPts val="2520"/>
              </a:lnSpc>
              <a:spcBef>
                <a:spcPct val="0"/>
              </a:spcBef>
            </a:pPr>
            <a:r>
              <a:rPr lang="en-US" sz="1800">
                <a:solidFill>
                  <a:srgbClr val="000000"/>
                </a:solidFill>
                <a:latin typeface="Farro"/>
                <a:ea typeface="Farro"/>
                <a:cs typeface="Farro"/>
                <a:sym typeface="Farro"/>
              </a:rPr>
              <a:t>Examples: Hollow Knight, Cuphead, Super Meat Boy.</a:t>
            </a:r>
          </a:p>
          <a:p>
            <a:pPr algn="l">
              <a:lnSpc>
                <a:spcPts val="2520"/>
              </a:lnSpc>
              <a:spcBef>
                <a:spcPct val="0"/>
              </a:spcBef>
            </a:pPr>
            <a:r>
              <a:rPr lang="en-US" sz="1800">
                <a:solidFill>
                  <a:srgbClr val="000000"/>
                </a:solidFill>
                <a:latin typeface="Farro"/>
                <a:ea typeface="Farro"/>
                <a:cs typeface="Farro"/>
                <a:sym typeface="Farro"/>
              </a:rPr>
              <a:t>Gameplay Features: High difficulty, competitive leaderboards, stylized visuals, and more sophisticated narratives or themes.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38888" r="0" b="-38888"/>
            </a:stretch>
          </a:blipFill>
        </p:spPr>
      </p:sp>
      <p:sp>
        <p:nvSpPr>
          <p:cNvPr name="Freeform 3" id="3"/>
          <p:cNvSpPr/>
          <p:nvPr/>
        </p:nvSpPr>
        <p:spPr>
          <a:xfrm flipH="false" flipV="false" rot="0">
            <a:off x="-541911" y="0"/>
            <a:ext cx="6726097" cy="10061737"/>
          </a:xfrm>
          <a:custGeom>
            <a:avLst/>
            <a:gdLst/>
            <a:ahLst/>
            <a:cxnLst/>
            <a:rect r="r" b="b" t="t" l="l"/>
            <a:pathLst>
              <a:path h="10061737" w="6726097">
                <a:moveTo>
                  <a:pt x="0" y="0"/>
                </a:moveTo>
                <a:lnTo>
                  <a:pt x="6726097" y="0"/>
                </a:lnTo>
                <a:lnTo>
                  <a:pt x="6726097" y="10061737"/>
                </a:lnTo>
                <a:lnTo>
                  <a:pt x="0" y="10061737"/>
                </a:lnTo>
                <a:lnTo>
                  <a:pt x="0" y="0"/>
                </a:lnTo>
                <a:close/>
              </a:path>
            </a:pathLst>
          </a:custGeom>
          <a:blipFill>
            <a:blip r:embed="rId3"/>
            <a:stretch>
              <a:fillRect l="-26156" t="0" r="-26156" b="0"/>
            </a:stretch>
          </a:blipFill>
        </p:spPr>
      </p:sp>
      <p:sp>
        <p:nvSpPr>
          <p:cNvPr name="TextBox 4" id="4"/>
          <p:cNvSpPr txBox="true"/>
          <p:nvPr/>
        </p:nvSpPr>
        <p:spPr>
          <a:xfrm rot="0">
            <a:off x="1271318" y="215815"/>
            <a:ext cx="15987982" cy="779145"/>
          </a:xfrm>
          <a:prstGeom prst="rect">
            <a:avLst/>
          </a:prstGeom>
        </p:spPr>
        <p:txBody>
          <a:bodyPr anchor="t" rtlCol="false" tIns="0" lIns="0" bIns="0" rIns="0">
            <a:spAutoFit/>
          </a:bodyPr>
          <a:lstStyle/>
          <a:p>
            <a:pPr algn="ctr">
              <a:lnSpc>
                <a:spcPts val="6389"/>
              </a:lnSpc>
              <a:spcBef>
                <a:spcPct val="0"/>
              </a:spcBef>
            </a:pPr>
            <a:r>
              <a:rPr lang="en-US" sz="4499">
                <a:solidFill>
                  <a:srgbClr val="000000"/>
                </a:solidFill>
                <a:latin typeface="Blanka"/>
                <a:ea typeface="Blanka"/>
                <a:cs typeface="Blanka"/>
                <a:sym typeface="Blanka"/>
              </a:rPr>
              <a:t>user persona - age group 12 - 18</a:t>
            </a:r>
          </a:p>
        </p:txBody>
      </p:sp>
      <p:sp>
        <p:nvSpPr>
          <p:cNvPr name="TextBox 5" id="5"/>
          <p:cNvSpPr txBox="true"/>
          <p:nvPr/>
        </p:nvSpPr>
        <p:spPr>
          <a:xfrm rot="0">
            <a:off x="5852002" y="1785827"/>
            <a:ext cx="664369" cy="525781"/>
          </a:xfrm>
          <a:prstGeom prst="rect">
            <a:avLst/>
          </a:prstGeom>
        </p:spPr>
        <p:txBody>
          <a:bodyPr anchor="t" rtlCol="false" tIns="0" lIns="0" bIns="0" rIns="0">
            <a:spAutoFit/>
          </a:bodyPr>
          <a:lstStyle/>
          <a:p>
            <a:pPr algn="ctr">
              <a:lnSpc>
                <a:spcPts val="4259"/>
              </a:lnSpc>
              <a:spcBef>
                <a:spcPct val="0"/>
              </a:spcBef>
            </a:pPr>
            <a:r>
              <a:rPr lang="en-US" sz="2999">
                <a:solidFill>
                  <a:srgbClr val="000000"/>
                </a:solidFill>
                <a:latin typeface="Blanka"/>
                <a:ea typeface="Blanka"/>
                <a:cs typeface="Blanka"/>
                <a:sym typeface="Blanka"/>
              </a:rPr>
              <a:t>Bio</a:t>
            </a:r>
          </a:p>
        </p:txBody>
      </p:sp>
      <p:sp>
        <p:nvSpPr>
          <p:cNvPr name="TextBox 6" id="6"/>
          <p:cNvSpPr txBox="true"/>
          <p:nvPr/>
        </p:nvSpPr>
        <p:spPr>
          <a:xfrm rot="0">
            <a:off x="12051755" y="5996905"/>
            <a:ext cx="6154730" cy="2968005"/>
          </a:xfrm>
          <a:prstGeom prst="rect">
            <a:avLst/>
          </a:prstGeom>
        </p:spPr>
        <p:txBody>
          <a:bodyPr anchor="t" rtlCol="false" tIns="0" lIns="0" bIns="0" rIns="0">
            <a:spAutoFit/>
          </a:bodyPr>
          <a:lstStyle/>
          <a:p>
            <a:pPr algn="just">
              <a:lnSpc>
                <a:spcPts val="4260"/>
              </a:lnSpc>
              <a:spcBef>
                <a:spcPct val="0"/>
              </a:spcBef>
            </a:pPr>
            <a:r>
              <a:rPr lang="en-US" sz="3000">
                <a:solidFill>
                  <a:srgbClr val="000000"/>
                </a:solidFill>
                <a:latin typeface="Blanka"/>
                <a:ea typeface="Blanka"/>
                <a:cs typeface="Blanka"/>
                <a:sym typeface="Blanka"/>
              </a:rPr>
              <a:t>Motivation</a:t>
            </a:r>
          </a:p>
          <a:p>
            <a:pPr algn="l">
              <a:lnSpc>
                <a:spcPts val="2902"/>
              </a:lnSpc>
              <a:spcBef>
                <a:spcPct val="0"/>
              </a:spcBef>
            </a:pPr>
          </a:p>
          <a:p>
            <a:pPr algn="l" marL="357202" indent="-178601" lvl="1">
              <a:lnSpc>
                <a:spcPts val="2349"/>
              </a:lnSpc>
              <a:spcBef>
                <a:spcPct val="0"/>
              </a:spcBef>
              <a:buFont typeface="Arial"/>
              <a:buChar char="•"/>
            </a:pPr>
            <a:r>
              <a:rPr lang="en-US" sz="1654">
                <a:solidFill>
                  <a:srgbClr val="000000"/>
                </a:solidFill>
                <a:latin typeface="Farro"/>
                <a:ea typeface="Farro"/>
                <a:cs typeface="Farro"/>
                <a:sym typeface="Farro"/>
              </a:rPr>
              <a:t>Enjoys action-packed, multiplayer games where he can compete with friends.</a:t>
            </a:r>
          </a:p>
          <a:p>
            <a:pPr algn="l" marL="357202" indent="-178601" lvl="1">
              <a:lnSpc>
                <a:spcPts val="2349"/>
              </a:lnSpc>
              <a:spcBef>
                <a:spcPct val="0"/>
              </a:spcBef>
              <a:buFont typeface="Arial"/>
              <a:buChar char="•"/>
            </a:pPr>
            <a:r>
              <a:rPr lang="en-US" sz="1654">
                <a:solidFill>
                  <a:srgbClr val="000000"/>
                </a:solidFill>
                <a:latin typeface="Farro"/>
                <a:ea typeface="Farro"/>
                <a:cs typeface="Farro"/>
                <a:sym typeface="Farro"/>
              </a:rPr>
              <a:t>Loves customizing characters, collecting rewards, and leveling up.</a:t>
            </a:r>
          </a:p>
          <a:p>
            <a:pPr algn="l" marL="357202" indent="-178601" lvl="1">
              <a:lnSpc>
                <a:spcPts val="2349"/>
              </a:lnSpc>
              <a:spcBef>
                <a:spcPct val="0"/>
              </a:spcBef>
              <a:buFont typeface="Arial"/>
              <a:buChar char="•"/>
            </a:pPr>
            <a:r>
              <a:rPr lang="en-US" sz="1654">
                <a:solidFill>
                  <a:srgbClr val="000000"/>
                </a:solidFill>
                <a:latin typeface="Farro"/>
                <a:ea typeface="Farro"/>
                <a:cs typeface="Farro"/>
                <a:sym typeface="Farro"/>
              </a:rPr>
              <a:t>Interested in story-driven games that have a strong narrative with plot twists.</a:t>
            </a:r>
          </a:p>
          <a:p>
            <a:pPr algn="l">
              <a:lnSpc>
                <a:spcPts val="1658"/>
              </a:lnSpc>
              <a:spcBef>
                <a:spcPct val="0"/>
              </a:spcBef>
            </a:pPr>
          </a:p>
          <a:p>
            <a:pPr algn="l">
              <a:lnSpc>
                <a:spcPts val="103"/>
              </a:lnSpc>
              <a:spcBef>
                <a:spcPct val="0"/>
              </a:spcBef>
            </a:pPr>
          </a:p>
          <a:p>
            <a:pPr algn="l">
              <a:lnSpc>
                <a:spcPts val="103"/>
              </a:lnSpc>
              <a:spcBef>
                <a:spcPct val="0"/>
              </a:spcBef>
            </a:pPr>
          </a:p>
        </p:txBody>
      </p:sp>
      <p:sp>
        <p:nvSpPr>
          <p:cNvPr name="TextBox 7" id="7"/>
          <p:cNvSpPr txBox="true"/>
          <p:nvPr/>
        </p:nvSpPr>
        <p:spPr>
          <a:xfrm rot="0">
            <a:off x="5681326" y="5996905"/>
            <a:ext cx="6370429" cy="3455232"/>
          </a:xfrm>
          <a:prstGeom prst="rect">
            <a:avLst/>
          </a:prstGeom>
        </p:spPr>
        <p:txBody>
          <a:bodyPr anchor="t" rtlCol="false" tIns="0" lIns="0" bIns="0" rIns="0">
            <a:spAutoFit/>
          </a:bodyPr>
          <a:lstStyle/>
          <a:p>
            <a:pPr algn="l">
              <a:lnSpc>
                <a:spcPts val="4259"/>
              </a:lnSpc>
              <a:spcBef>
                <a:spcPct val="0"/>
              </a:spcBef>
            </a:pPr>
            <a:r>
              <a:rPr lang="en-US" sz="3000">
                <a:solidFill>
                  <a:srgbClr val="000000"/>
                </a:solidFill>
                <a:latin typeface="Blanka"/>
                <a:ea typeface="Blanka"/>
                <a:cs typeface="Blanka"/>
                <a:sym typeface="Blanka"/>
              </a:rPr>
              <a:t>Pain Points</a:t>
            </a:r>
          </a:p>
          <a:p>
            <a:pPr algn="l">
              <a:lnSpc>
                <a:spcPts val="2414"/>
              </a:lnSpc>
              <a:spcBef>
                <a:spcPct val="0"/>
              </a:spcBef>
            </a:pPr>
          </a:p>
          <a:p>
            <a:pPr algn="l" marL="367031" indent="-183515" lvl="1">
              <a:lnSpc>
                <a:spcPts val="2414"/>
              </a:lnSpc>
              <a:spcBef>
                <a:spcPct val="0"/>
              </a:spcBef>
              <a:buFont typeface="Arial"/>
              <a:buChar char="•"/>
            </a:pPr>
            <a:r>
              <a:rPr lang="en-US" sz="1700">
                <a:solidFill>
                  <a:srgbClr val="000000"/>
                </a:solidFill>
                <a:latin typeface="Farro"/>
                <a:ea typeface="Farro"/>
                <a:cs typeface="Farro"/>
                <a:sym typeface="Farro"/>
              </a:rPr>
              <a:t>Gets frustrated when games are too slow to load or have constant freezes.</a:t>
            </a:r>
          </a:p>
          <a:p>
            <a:pPr algn="l" marL="367031" indent="-183515" lvl="1">
              <a:lnSpc>
                <a:spcPts val="2414"/>
              </a:lnSpc>
              <a:spcBef>
                <a:spcPct val="0"/>
              </a:spcBef>
              <a:buFont typeface="Arial"/>
              <a:buChar char="•"/>
            </a:pPr>
            <a:r>
              <a:rPr lang="en-US" sz="1700">
                <a:solidFill>
                  <a:srgbClr val="000000"/>
                </a:solidFill>
                <a:latin typeface="Farro"/>
                <a:ea typeface="Farro"/>
                <a:cs typeface="Farro"/>
                <a:sym typeface="Farro"/>
              </a:rPr>
              <a:t>Doesn’t like games that are too easy, prefers a challenge.</a:t>
            </a:r>
          </a:p>
          <a:p>
            <a:pPr algn="l" marL="367031" indent="-183515" lvl="1">
              <a:lnSpc>
                <a:spcPts val="2414"/>
              </a:lnSpc>
              <a:spcBef>
                <a:spcPct val="0"/>
              </a:spcBef>
              <a:buFont typeface="Arial"/>
              <a:buChar char="•"/>
            </a:pPr>
            <a:r>
              <a:rPr lang="en-US" sz="1700">
                <a:solidFill>
                  <a:srgbClr val="000000"/>
                </a:solidFill>
                <a:latin typeface="Farro"/>
                <a:ea typeface="Farro"/>
                <a:cs typeface="Farro"/>
                <a:sym typeface="Farro"/>
              </a:rPr>
              <a:t>Dislikes games with too many ads or microtransactions that affect gameplay.</a:t>
            </a:r>
          </a:p>
          <a:p>
            <a:pPr algn="l">
              <a:lnSpc>
                <a:spcPts val="2207"/>
              </a:lnSpc>
              <a:spcBef>
                <a:spcPct val="0"/>
              </a:spcBef>
            </a:pPr>
          </a:p>
          <a:p>
            <a:pPr algn="l">
              <a:lnSpc>
                <a:spcPts val="2207"/>
              </a:lnSpc>
              <a:spcBef>
                <a:spcPct val="0"/>
              </a:spcBef>
            </a:pPr>
          </a:p>
          <a:p>
            <a:pPr algn="l">
              <a:lnSpc>
                <a:spcPts val="1787"/>
              </a:lnSpc>
            </a:pPr>
          </a:p>
        </p:txBody>
      </p:sp>
      <p:sp>
        <p:nvSpPr>
          <p:cNvPr name="TextBox 8" id="8"/>
          <p:cNvSpPr txBox="true"/>
          <p:nvPr/>
        </p:nvSpPr>
        <p:spPr>
          <a:xfrm rot="0">
            <a:off x="12051755" y="1594617"/>
            <a:ext cx="5750644" cy="3049016"/>
          </a:xfrm>
          <a:prstGeom prst="rect">
            <a:avLst/>
          </a:prstGeom>
        </p:spPr>
        <p:txBody>
          <a:bodyPr anchor="t" rtlCol="false" tIns="0" lIns="0" bIns="0" rIns="0">
            <a:spAutoFit/>
          </a:bodyPr>
          <a:lstStyle/>
          <a:p>
            <a:pPr algn="l">
              <a:lnSpc>
                <a:spcPts val="4260"/>
              </a:lnSpc>
            </a:pPr>
            <a:r>
              <a:rPr lang="en-US" sz="3000">
                <a:solidFill>
                  <a:srgbClr val="000000"/>
                </a:solidFill>
                <a:latin typeface="Blanka"/>
                <a:ea typeface="Blanka"/>
                <a:cs typeface="Blanka"/>
                <a:sym typeface="Blanka"/>
              </a:rPr>
              <a:t>Goals</a:t>
            </a:r>
          </a:p>
          <a:p>
            <a:pPr algn="l">
              <a:lnSpc>
                <a:spcPts val="2981"/>
              </a:lnSpc>
            </a:pPr>
          </a:p>
          <a:p>
            <a:pPr algn="l" marL="367031" indent="-183515" lvl="1">
              <a:lnSpc>
                <a:spcPts val="2414"/>
              </a:lnSpc>
              <a:buFont typeface="Arial"/>
              <a:buChar char="•"/>
            </a:pPr>
            <a:r>
              <a:rPr lang="en-US" sz="1700">
                <a:solidFill>
                  <a:srgbClr val="000000"/>
                </a:solidFill>
                <a:latin typeface="Farro"/>
                <a:ea typeface="Farro"/>
                <a:cs typeface="Farro"/>
                <a:sym typeface="Farro"/>
              </a:rPr>
              <a:t>Compete in online tournaments and gain recognition in gaming communities.</a:t>
            </a:r>
          </a:p>
          <a:p>
            <a:pPr algn="l" marL="367031" indent="-183515" lvl="1">
              <a:lnSpc>
                <a:spcPts val="2414"/>
              </a:lnSpc>
              <a:buFont typeface="Arial"/>
              <a:buChar char="•"/>
            </a:pPr>
            <a:r>
              <a:rPr lang="en-US" sz="1700">
                <a:solidFill>
                  <a:srgbClr val="000000"/>
                </a:solidFill>
                <a:latin typeface="Farro"/>
                <a:ea typeface="Farro"/>
                <a:cs typeface="Farro"/>
                <a:sym typeface="Farro"/>
              </a:rPr>
              <a:t>Unlock new skins, characters, or weapons through gameplay, not by paying.</a:t>
            </a:r>
          </a:p>
          <a:p>
            <a:pPr algn="l" marL="367031" indent="-183515" lvl="1">
              <a:lnSpc>
                <a:spcPts val="2414"/>
              </a:lnSpc>
              <a:buFont typeface="Arial"/>
              <a:buChar char="•"/>
            </a:pPr>
            <a:r>
              <a:rPr lang="en-US" sz="1700">
                <a:solidFill>
                  <a:srgbClr val="000000"/>
                </a:solidFill>
                <a:latin typeface="Farro"/>
                <a:ea typeface="Farro"/>
                <a:cs typeface="Farro"/>
                <a:sym typeface="Farro"/>
              </a:rPr>
              <a:t>Find games that balance action and a strong storyline to stay engaged long-term.</a:t>
            </a:r>
          </a:p>
          <a:p>
            <a:pPr algn="l">
              <a:lnSpc>
                <a:spcPts val="2414"/>
              </a:lnSpc>
            </a:pPr>
          </a:p>
        </p:txBody>
      </p:sp>
      <p:sp>
        <p:nvSpPr>
          <p:cNvPr name="TextBox 9" id="9"/>
          <p:cNvSpPr txBox="true"/>
          <p:nvPr/>
        </p:nvSpPr>
        <p:spPr>
          <a:xfrm rot="0">
            <a:off x="5681326" y="2470033"/>
            <a:ext cx="6754968" cy="2173600"/>
          </a:xfrm>
          <a:prstGeom prst="rect">
            <a:avLst/>
          </a:prstGeom>
        </p:spPr>
        <p:txBody>
          <a:bodyPr anchor="t" rtlCol="false" tIns="0" lIns="0" bIns="0" rIns="0">
            <a:spAutoFit/>
          </a:bodyPr>
          <a:lstStyle/>
          <a:p>
            <a:pPr algn="l">
              <a:lnSpc>
                <a:spcPts val="3489"/>
              </a:lnSpc>
              <a:spcBef>
                <a:spcPct val="0"/>
              </a:spcBef>
            </a:pPr>
            <a:r>
              <a:rPr lang="en-US" sz="2492">
                <a:solidFill>
                  <a:srgbClr val="000000"/>
                </a:solidFill>
                <a:latin typeface="Farro"/>
                <a:ea typeface="Farro"/>
                <a:cs typeface="Farro"/>
                <a:sym typeface="Farro"/>
              </a:rPr>
              <a:t>Name: James Kumar</a:t>
            </a:r>
          </a:p>
          <a:p>
            <a:pPr algn="l">
              <a:lnSpc>
                <a:spcPts val="3489"/>
              </a:lnSpc>
              <a:spcBef>
                <a:spcPct val="0"/>
              </a:spcBef>
            </a:pPr>
            <a:r>
              <a:rPr lang="en-US" sz="2492">
                <a:solidFill>
                  <a:srgbClr val="000000"/>
                </a:solidFill>
                <a:latin typeface="Farro"/>
                <a:ea typeface="Farro"/>
                <a:cs typeface="Farro"/>
                <a:sym typeface="Farro"/>
              </a:rPr>
              <a:t>Age: 16 years</a:t>
            </a:r>
          </a:p>
          <a:p>
            <a:pPr algn="l">
              <a:lnSpc>
                <a:spcPts val="3489"/>
              </a:lnSpc>
              <a:spcBef>
                <a:spcPct val="0"/>
              </a:spcBef>
            </a:pPr>
            <a:r>
              <a:rPr lang="en-US" sz="2492">
                <a:solidFill>
                  <a:srgbClr val="000000"/>
                </a:solidFill>
                <a:latin typeface="Farro"/>
                <a:ea typeface="Farro"/>
                <a:cs typeface="Farro"/>
                <a:sym typeface="Farro"/>
              </a:rPr>
              <a:t>Location: Chicago, USA</a:t>
            </a:r>
          </a:p>
          <a:p>
            <a:pPr algn="l">
              <a:lnSpc>
                <a:spcPts val="3489"/>
              </a:lnSpc>
              <a:spcBef>
                <a:spcPct val="0"/>
              </a:spcBef>
            </a:pPr>
            <a:r>
              <a:rPr lang="en-US" sz="2492">
                <a:solidFill>
                  <a:srgbClr val="000000"/>
                </a:solidFill>
                <a:latin typeface="Farro"/>
                <a:ea typeface="Farro"/>
                <a:cs typeface="Farro"/>
                <a:sym typeface="Farro"/>
              </a:rPr>
              <a:t>Occupation: High School Student</a:t>
            </a:r>
          </a:p>
          <a:p>
            <a:pPr algn="l">
              <a:lnSpc>
                <a:spcPts val="3489"/>
              </a:lnSpc>
              <a:spcBef>
                <a:spcPct val="0"/>
              </a:spcBef>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38888" r="0" b="-38888"/>
            </a:stretch>
          </a:blipFill>
        </p:spPr>
      </p:sp>
      <p:sp>
        <p:nvSpPr>
          <p:cNvPr name="Freeform 3" id="3"/>
          <p:cNvSpPr/>
          <p:nvPr/>
        </p:nvSpPr>
        <p:spPr>
          <a:xfrm flipH="false" flipV="false" rot="0">
            <a:off x="-2217218" y="830749"/>
            <a:ext cx="9162379" cy="8625502"/>
          </a:xfrm>
          <a:custGeom>
            <a:avLst/>
            <a:gdLst/>
            <a:ahLst/>
            <a:cxnLst/>
            <a:rect r="r" b="b" t="t" l="l"/>
            <a:pathLst>
              <a:path h="8625502" w="9162379">
                <a:moveTo>
                  <a:pt x="0" y="0"/>
                </a:moveTo>
                <a:lnTo>
                  <a:pt x="9162380" y="0"/>
                </a:lnTo>
                <a:lnTo>
                  <a:pt x="9162380" y="8625502"/>
                </a:lnTo>
                <a:lnTo>
                  <a:pt x="0" y="8625502"/>
                </a:lnTo>
                <a:lnTo>
                  <a:pt x="0" y="0"/>
                </a:lnTo>
                <a:close/>
              </a:path>
            </a:pathLst>
          </a:custGeom>
          <a:blipFill>
            <a:blip r:embed="rId3"/>
            <a:stretch>
              <a:fillRect l="-20649" t="0" r="-20649" b="0"/>
            </a:stretch>
          </a:blipFill>
        </p:spPr>
      </p:sp>
      <p:sp>
        <p:nvSpPr>
          <p:cNvPr name="TextBox 4" id="4"/>
          <p:cNvSpPr txBox="true"/>
          <p:nvPr/>
        </p:nvSpPr>
        <p:spPr>
          <a:xfrm rot="0">
            <a:off x="1271318" y="215815"/>
            <a:ext cx="15987982" cy="779145"/>
          </a:xfrm>
          <a:prstGeom prst="rect">
            <a:avLst/>
          </a:prstGeom>
        </p:spPr>
        <p:txBody>
          <a:bodyPr anchor="t" rtlCol="false" tIns="0" lIns="0" bIns="0" rIns="0">
            <a:spAutoFit/>
          </a:bodyPr>
          <a:lstStyle/>
          <a:p>
            <a:pPr algn="ctr">
              <a:lnSpc>
                <a:spcPts val="6389"/>
              </a:lnSpc>
              <a:spcBef>
                <a:spcPct val="0"/>
              </a:spcBef>
            </a:pPr>
            <a:r>
              <a:rPr lang="en-US" sz="4499">
                <a:solidFill>
                  <a:srgbClr val="000000"/>
                </a:solidFill>
                <a:latin typeface="Blanka"/>
                <a:ea typeface="Blanka"/>
                <a:cs typeface="Blanka"/>
                <a:sym typeface="Blanka"/>
              </a:rPr>
              <a:t>user persona - age group 19 - 25</a:t>
            </a:r>
          </a:p>
        </p:txBody>
      </p:sp>
      <p:sp>
        <p:nvSpPr>
          <p:cNvPr name="TextBox 5" id="5"/>
          <p:cNvSpPr txBox="true"/>
          <p:nvPr/>
        </p:nvSpPr>
        <p:spPr>
          <a:xfrm rot="0">
            <a:off x="11841431" y="5559508"/>
            <a:ext cx="5417869" cy="3767423"/>
          </a:xfrm>
          <a:prstGeom prst="rect">
            <a:avLst/>
          </a:prstGeom>
        </p:spPr>
        <p:txBody>
          <a:bodyPr anchor="t" rtlCol="false" tIns="0" lIns="0" bIns="0" rIns="0">
            <a:spAutoFit/>
          </a:bodyPr>
          <a:lstStyle/>
          <a:p>
            <a:pPr algn="just">
              <a:lnSpc>
                <a:spcPts val="4450"/>
              </a:lnSpc>
              <a:spcBef>
                <a:spcPct val="0"/>
              </a:spcBef>
            </a:pPr>
            <a:r>
              <a:rPr lang="en-US" sz="3134">
                <a:solidFill>
                  <a:srgbClr val="000000"/>
                </a:solidFill>
                <a:latin typeface="Blanka"/>
                <a:ea typeface="Blanka"/>
                <a:cs typeface="Blanka"/>
                <a:sym typeface="Blanka"/>
              </a:rPr>
              <a:t>Motivation</a:t>
            </a:r>
          </a:p>
          <a:p>
            <a:pPr algn="just">
              <a:lnSpc>
                <a:spcPts val="2522"/>
              </a:lnSpc>
              <a:spcBef>
                <a:spcPct val="0"/>
              </a:spcBef>
            </a:pPr>
          </a:p>
          <a:p>
            <a:pPr algn="just" marL="383480" indent="-191740" lvl="1">
              <a:lnSpc>
                <a:spcPts val="2522"/>
              </a:lnSpc>
              <a:spcBef>
                <a:spcPct val="0"/>
              </a:spcBef>
              <a:buFont typeface="Arial"/>
              <a:buChar char="•"/>
            </a:pPr>
            <a:r>
              <a:rPr lang="en-US" sz="1776">
                <a:solidFill>
                  <a:srgbClr val="000000"/>
                </a:solidFill>
                <a:latin typeface="Farro"/>
                <a:ea typeface="Farro"/>
                <a:cs typeface="Farro"/>
                <a:sym typeface="Farro"/>
              </a:rPr>
              <a:t>Enjoys immersive games with detailed worlds and engaging characters.</a:t>
            </a:r>
          </a:p>
          <a:p>
            <a:pPr algn="just" marL="383480" indent="-191740" lvl="1">
              <a:lnSpc>
                <a:spcPts val="2522"/>
              </a:lnSpc>
              <a:spcBef>
                <a:spcPct val="0"/>
              </a:spcBef>
              <a:buFont typeface="Arial"/>
              <a:buChar char="•"/>
            </a:pPr>
            <a:r>
              <a:rPr lang="en-US" sz="1776">
                <a:solidFill>
                  <a:srgbClr val="000000"/>
                </a:solidFill>
                <a:latin typeface="Farro"/>
                <a:ea typeface="Farro"/>
                <a:cs typeface="Farro"/>
                <a:sym typeface="Farro"/>
              </a:rPr>
              <a:t>Prefers games that offer deep customization and personalization options.</a:t>
            </a:r>
          </a:p>
          <a:p>
            <a:pPr algn="just" marL="383480" indent="-191740" lvl="1">
              <a:lnSpc>
                <a:spcPts val="2522"/>
              </a:lnSpc>
              <a:spcBef>
                <a:spcPct val="0"/>
              </a:spcBef>
              <a:buFont typeface="Arial"/>
              <a:buChar char="•"/>
            </a:pPr>
            <a:r>
              <a:rPr lang="en-US" sz="1776">
                <a:solidFill>
                  <a:srgbClr val="000000"/>
                </a:solidFill>
                <a:latin typeface="Farro"/>
                <a:ea typeface="Farro"/>
                <a:cs typeface="Farro"/>
                <a:sym typeface="Farro"/>
              </a:rPr>
              <a:t>Seeks games that provide both a challenge and a way to relax after studies.</a:t>
            </a:r>
          </a:p>
          <a:p>
            <a:pPr algn="just">
              <a:lnSpc>
                <a:spcPts val="2768"/>
              </a:lnSpc>
              <a:spcBef>
                <a:spcPct val="0"/>
              </a:spcBef>
            </a:pPr>
          </a:p>
          <a:p>
            <a:pPr algn="just">
              <a:lnSpc>
                <a:spcPts val="1886"/>
              </a:lnSpc>
              <a:spcBef>
                <a:spcPct val="0"/>
              </a:spcBef>
            </a:pPr>
          </a:p>
          <a:p>
            <a:pPr algn="just">
              <a:lnSpc>
                <a:spcPts val="1526"/>
              </a:lnSpc>
              <a:spcBef>
                <a:spcPct val="0"/>
              </a:spcBef>
            </a:pPr>
          </a:p>
          <a:p>
            <a:pPr algn="just">
              <a:lnSpc>
                <a:spcPts val="1077"/>
              </a:lnSpc>
              <a:spcBef>
                <a:spcPct val="0"/>
              </a:spcBef>
            </a:pPr>
          </a:p>
          <a:p>
            <a:pPr algn="just">
              <a:lnSpc>
                <a:spcPts val="67"/>
              </a:lnSpc>
              <a:spcBef>
                <a:spcPct val="0"/>
              </a:spcBef>
            </a:pPr>
          </a:p>
          <a:p>
            <a:pPr algn="just">
              <a:lnSpc>
                <a:spcPts val="67"/>
              </a:lnSpc>
              <a:spcBef>
                <a:spcPct val="0"/>
              </a:spcBef>
            </a:pPr>
          </a:p>
        </p:txBody>
      </p:sp>
      <p:sp>
        <p:nvSpPr>
          <p:cNvPr name="TextBox 6" id="6"/>
          <p:cNvSpPr txBox="true"/>
          <p:nvPr/>
        </p:nvSpPr>
        <p:spPr>
          <a:xfrm rot="0">
            <a:off x="6059603" y="5439849"/>
            <a:ext cx="5149067" cy="4849241"/>
          </a:xfrm>
          <a:prstGeom prst="rect">
            <a:avLst/>
          </a:prstGeom>
        </p:spPr>
        <p:txBody>
          <a:bodyPr anchor="t" rtlCol="false" tIns="0" lIns="0" bIns="0" rIns="0">
            <a:spAutoFit/>
          </a:bodyPr>
          <a:lstStyle/>
          <a:p>
            <a:pPr algn="l">
              <a:lnSpc>
                <a:spcPts val="4259"/>
              </a:lnSpc>
              <a:spcBef>
                <a:spcPct val="0"/>
              </a:spcBef>
            </a:pPr>
            <a:r>
              <a:rPr lang="en-US" sz="2999">
                <a:solidFill>
                  <a:srgbClr val="000000"/>
                </a:solidFill>
                <a:latin typeface="Blanka"/>
                <a:ea typeface="Blanka"/>
                <a:cs typeface="Blanka"/>
                <a:sym typeface="Blanka"/>
              </a:rPr>
              <a:t>Pain Points</a:t>
            </a:r>
          </a:p>
          <a:p>
            <a:pPr algn="l">
              <a:lnSpc>
                <a:spcPts val="4259"/>
              </a:lnSpc>
              <a:spcBef>
                <a:spcPct val="0"/>
              </a:spcBef>
            </a:pPr>
          </a:p>
          <a:p>
            <a:pPr algn="l" marL="388620" indent="-194310" lvl="1">
              <a:lnSpc>
                <a:spcPts val="2556"/>
              </a:lnSpc>
              <a:spcBef>
                <a:spcPct val="0"/>
              </a:spcBef>
              <a:buFont typeface="Arial"/>
              <a:buChar char="•"/>
            </a:pPr>
            <a:r>
              <a:rPr lang="en-US" sz="1800">
                <a:solidFill>
                  <a:srgbClr val="000000"/>
                </a:solidFill>
                <a:latin typeface="Farro"/>
                <a:ea typeface="Farro"/>
                <a:cs typeface="Farro"/>
                <a:sym typeface="Farro"/>
              </a:rPr>
              <a:t>Frustrated by games that lack meaningful progression or have poor reward systems.</a:t>
            </a:r>
          </a:p>
          <a:p>
            <a:pPr algn="l" marL="388620" indent="-194310" lvl="1">
              <a:lnSpc>
                <a:spcPts val="2556"/>
              </a:lnSpc>
              <a:spcBef>
                <a:spcPct val="0"/>
              </a:spcBef>
              <a:buFont typeface="Arial"/>
              <a:buChar char="•"/>
            </a:pPr>
            <a:r>
              <a:rPr lang="en-US" sz="1800">
                <a:solidFill>
                  <a:srgbClr val="000000"/>
                </a:solidFill>
                <a:latin typeface="Farro"/>
                <a:ea typeface="Farro"/>
                <a:cs typeface="Farro"/>
                <a:sym typeface="Farro"/>
              </a:rPr>
              <a:t>Doesn’t like games with overwhelming ads or intrusive pop-ups.</a:t>
            </a:r>
          </a:p>
          <a:p>
            <a:pPr algn="l" marL="388620" indent="-194310" lvl="1">
              <a:lnSpc>
                <a:spcPts val="2556"/>
              </a:lnSpc>
              <a:spcBef>
                <a:spcPct val="0"/>
              </a:spcBef>
              <a:buFont typeface="Arial"/>
              <a:buChar char="•"/>
            </a:pPr>
            <a:r>
              <a:rPr lang="en-US" sz="1800">
                <a:solidFill>
                  <a:srgbClr val="000000"/>
                </a:solidFill>
                <a:latin typeface="Farro"/>
                <a:ea typeface="Farro"/>
                <a:cs typeface="Farro"/>
                <a:sym typeface="Farro"/>
              </a:rPr>
              <a:t>Tired of games that are too repetitive and don’t evolve with updates.</a:t>
            </a:r>
          </a:p>
          <a:p>
            <a:pPr algn="l">
              <a:lnSpc>
                <a:spcPts val="2414"/>
              </a:lnSpc>
              <a:spcBef>
                <a:spcPct val="0"/>
              </a:spcBef>
            </a:pPr>
          </a:p>
          <a:p>
            <a:pPr algn="l">
              <a:lnSpc>
                <a:spcPts val="2414"/>
              </a:lnSpc>
              <a:spcBef>
                <a:spcPct val="0"/>
              </a:spcBef>
            </a:pPr>
          </a:p>
          <a:p>
            <a:pPr algn="l">
              <a:lnSpc>
                <a:spcPts val="2414"/>
              </a:lnSpc>
              <a:spcBef>
                <a:spcPct val="0"/>
              </a:spcBef>
            </a:pPr>
          </a:p>
          <a:p>
            <a:pPr algn="l">
              <a:lnSpc>
                <a:spcPts val="2414"/>
              </a:lnSpc>
              <a:spcBef>
                <a:spcPct val="0"/>
              </a:spcBef>
            </a:pPr>
          </a:p>
          <a:p>
            <a:pPr algn="l">
              <a:lnSpc>
                <a:spcPts val="2414"/>
              </a:lnSpc>
              <a:spcBef>
                <a:spcPct val="0"/>
              </a:spcBef>
            </a:pPr>
          </a:p>
          <a:p>
            <a:pPr algn="l">
              <a:lnSpc>
                <a:spcPts val="2414"/>
              </a:lnSpc>
            </a:pPr>
          </a:p>
        </p:txBody>
      </p:sp>
      <p:sp>
        <p:nvSpPr>
          <p:cNvPr name="TextBox 7" id="7"/>
          <p:cNvSpPr txBox="true"/>
          <p:nvPr/>
        </p:nvSpPr>
        <p:spPr>
          <a:xfrm rot="0">
            <a:off x="11401372" y="1585092"/>
            <a:ext cx="6886628" cy="3930957"/>
          </a:xfrm>
          <a:prstGeom prst="rect">
            <a:avLst/>
          </a:prstGeom>
        </p:spPr>
        <p:txBody>
          <a:bodyPr anchor="t" rtlCol="false" tIns="0" lIns="0" bIns="0" rIns="0">
            <a:spAutoFit/>
          </a:bodyPr>
          <a:lstStyle/>
          <a:p>
            <a:pPr algn="l">
              <a:lnSpc>
                <a:spcPts val="5101"/>
              </a:lnSpc>
            </a:pPr>
            <a:r>
              <a:rPr lang="en-US" sz="3592">
                <a:solidFill>
                  <a:srgbClr val="000000"/>
                </a:solidFill>
                <a:latin typeface="Blanka"/>
                <a:ea typeface="Blanka"/>
                <a:cs typeface="Blanka"/>
                <a:sym typeface="Blanka"/>
              </a:rPr>
              <a:t>Goals</a:t>
            </a:r>
          </a:p>
          <a:p>
            <a:pPr algn="l" marL="439534" indent="-219767" lvl="1">
              <a:lnSpc>
                <a:spcPts val="2890"/>
              </a:lnSpc>
              <a:buFont typeface="Arial"/>
              <a:buChar char="•"/>
            </a:pPr>
            <a:r>
              <a:rPr lang="en-US" sz="2035">
                <a:solidFill>
                  <a:srgbClr val="000000"/>
                </a:solidFill>
                <a:latin typeface="Farro"/>
                <a:ea typeface="Farro"/>
                <a:cs typeface="Farro"/>
                <a:sym typeface="Farro"/>
              </a:rPr>
              <a:t>Find games that can be played both solo and with friends, to balance relaxation and social interaction.</a:t>
            </a:r>
          </a:p>
          <a:p>
            <a:pPr algn="l" marL="439534" indent="-219767" lvl="1">
              <a:lnSpc>
                <a:spcPts val="2890"/>
              </a:lnSpc>
              <a:buFont typeface="Arial"/>
              <a:buChar char="•"/>
            </a:pPr>
            <a:r>
              <a:rPr lang="en-US" sz="2035">
                <a:solidFill>
                  <a:srgbClr val="000000"/>
                </a:solidFill>
                <a:latin typeface="Farro"/>
                <a:ea typeface="Farro"/>
                <a:cs typeface="Farro"/>
                <a:sym typeface="Farro"/>
              </a:rPr>
              <a:t>Explore new genres, especially games with a strong narrative and emotional impact.</a:t>
            </a:r>
          </a:p>
          <a:p>
            <a:pPr algn="l" marL="439534" indent="-219767" lvl="1">
              <a:lnSpc>
                <a:spcPts val="2890"/>
              </a:lnSpc>
              <a:buFont typeface="Arial"/>
              <a:buChar char="•"/>
            </a:pPr>
            <a:r>
              <a:rPr lang="en-US" sz="2035">
                <a:solidFill>
                  <a:srgbClr val="000000"/>
                </a:solidFill>
                <a:latin typeface="Farro"/>
                <a:ea typeface="Farro"/>
                <a:cs typeface="Farro"/>
                <a:sym typeface="Farro"/>
              </a:rPr>
              <a:t>Play games that have regular updates and are continuously evolving with the community</a:t>
            </a:r>
          </a:p>
          <a:p>
            <a:pPr algn="l">
              <a:lnSpc>
                <a:spcPts val="2890"/>
              </a:lnSpc>
            </a:pPr>
          </a:p>
          <a:p>
            <a:pPr algn="l">
              <a:lnSpc>
                <a:spcPts val="2890"/>
              </a:lnSpc>
            </a:pPr>
          </a:p>
        </p:txBody>
      </p:sp>
      <p:grpSp>
        <p:nvGrpSpPr>
          <p:cNvPr name="Group 8" id="8"/>
          <p:cNvGrpSpPr/>
          <p:nvPr/>
        </p:nvGrpSpPr>
        <p:grpSpPr>
          <a:xfrm rot="0">
            <a:off x="6059603" y="1670817"/>
            <a:ext cx="4639204" cy="3005403"/>
            <a:chOff x="0" y="0"/>
            <a:chExt cx="6185605" cy="4007204"/>
          </a:xfrm>
        </p:grpSpPr>
        <p:sp>
          <p:nvSpPr>
            <p:cNvPr name="TextBox 9" id="9"/>
            <p:cNvSpPr txBox="true"/>
            <p:nvPr/>
          </p:nvSpPr>
          <p:spPr>
            <a:xfrm rot="0">
              <a:off x="0" y="-85725"/>
              <a:ext cx="1063096" cy="815215"/>
            </a:xfrm>
            <a:prstGeom prst="rect">
              <a:avLst/>
            </a:prstGeom>
          </p:spPr>
          <p:txBody>
            <a:bodyPr anchor="t" rtlCol="false" tIns="0" lIns="0" bIns="0" rIns="0">
              <a:spAutoFit/>
            </a:bodyPr>
            <a:lstStyle/>
            <a:p>
              <a:pPr algn="ctr">
                <a:lnSpc>
                  <a:spcPts val="5111"/>
                </a:lnSpc>
                <a:spcBef>
                  <a:spcPct val="0"/>
                </a:spcBef>
              </a:pPr>
              <a:r>
                <a:rPr lang="en-US" sz="3599">
                  <a:solidFill>
                    <a:srgbClr val="000000"/>
                  </a:solidFill>
                  <a:latin typeface="Blanka"/>
                  <a:ea typeface="Blanka"/>
                  <a:cs typeface="Blanka"/>
                  <a:sym typeface="Blanka"/>
                </a:rPr>
                <a:t>Bio</a:t>
              </a:r>
            </a:p>
          </p:txBody>
        </p:sp>
        <p:sp>
          <p:nvSpPr>
            <p:cNvPr name="TextBox 10" id="10"/>
            <p:cNvSpPr txBox="true"/>
            <p:nvPr/>
          </p:nvSpPr>
          <p:spPr>
            <a:xfrm rot="0">
              <a:off x="0" y="985115"/>
              <a:ext cx="6185605" cy="3022088"/>
            </a:xfrm>
            <a:prstGeom prst="rect">
              <a:avLst/>
            </a:prstGeom>
          </p:spPr>
          <p:txBody>
            <a:bodyPr anchor="t" rtlCol="false" tIns="0" lIns="0" bIns="0" rIns="0">
              <a:spAutoFit/>
            </a:bodyPr>
            <a:lstStyle/>
            <a:p>
              <a:pPr algn="l">
                <a:lnSpc>
                  <a:spcPts val="3039"/>
                </a:lnSpc>
                <a:spcBef>
                  <a:spcPct val="0"/>
                </a:spcBef>
              </a:pPr>
              <a:r>
                <a:rPr lang="en-US" sz="2171">
                  <a:solidFill>
                    <a:srgbClr val="000000"/>
                  </a:solidFill>
                  <a:latin typeface="Farro"/>
                  <a:ea typeface="Farro"/>
                  <a:cs typeface="Farro"/>
                  <a:sym typeface="Farro"/>
                </a:rPr>
                <a:t>Name: Sofia Martinez</a:t>
              </a:r>
            </a:p>
            <a:p>
              <a:pPr algn="l">
                <a:lnSpc>
                  <a:spcPts val="3039"/>
                </a:lnSpc>
                <a:spcBef>
                  <a:spcPct val="0"/>
                </a:spcBef>
              </a:pPr>
              <a:r>
                <a:rPr lang="en-US" sz="2171">
                  <a:solidFill>
                    <a:srgbClr val="000000"/>
                  </a:solidFill>
                  <a:latin typeface="Farro"/>
                  <a:ea typeface="Farro"/>
                  <a:cs typeface="Farro"/>
                  <a:sym typeface="Farro"/>
                </a:rPr>
                <a:t>Age: 22 years</a:t>
              </a:r>
            </a:p>
            <a:p>
              <a:pPr algn="l">
                <a:lnSpc>
                  <a:spcPts val="3039"/>
                </a:lnSpc>
                <a:spcBef>
                  <a:spcPct val="0"/>
                </a:spcBef>
              </a:pPr>
              <a:r>
                <a:rPr lang="en-US" sz="2171">
                  <a:solidFill>
                    <a:srgbClr val="000000"/>
                  </a:solidFill>
                  <a:latin typeface="Farro"/>
                  <a:ea typeface="Farro"/>
                  <a:cs typeface="Farro"/>
                  <a:sym typeface="Farro"/>
                </a:rPr>
                <a:t>Location: Madrid, Spain</a:t>
              </a:r>
            </a:p>
            <a:p>
              <a:pPr algn="l">
                <a:lnSpc>
                  <a:spcPts val="3039"/>
                </a:lnSpc>
                <a:spcBef>
                  <a:spcPct val="0"/>
                </a:spcBef>
              </a:pPr>
              <a:r>
                <a:rPr lang="en-US" sz="2171">
                  <a:solidFill>
                    <a:srgbClr val="000000"/>
                  </a:solidFill>
                  <a:latin typeface="Farro"/>
                  <a:ea typeface="Farro"/>
                  <a:cs typeface="Farro"/>
                  <a:sym typeface="Farro"/>
                </a:rPr>
                <a:t>Occupation: University Student (Psychology)</a:t>
              </a:r>
            </a:p>
            <a:p>
              <a:pPr algn="l">
                <a:lnSpc>
                  <a:spcPts val="3039"/>
                </a:lnSpc>
                <a:spcBef>
                  <a:spcPct val="0"/>
                </a:spcBef>
              </a:pPr>
            </a:p>
          </p:txBody>
        </p:sp>
      </p:gr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38888" r="0" b="-38888"/>
            </a:stretch>
          </a:blipFill>
        </p:spPr>
      </p:sp>
      <p:sp>
        <p:nvSpPr>
          <p:cNvPr name="Freeform 3" id="3"/>
          <p:cNvSpPr/>
          <p:nvPr/>
        </p:nvSpPr>
        <p:spPr>
          <a:xfrm flipH="false" flipV="false" rot="0">
            <a:off x="2804959" y="1961339"/>
            <a:ext cx="12678082" cy="8325661"/>
          </a:xfrm>
          <a:custGeom>
            <a:avLst/>
            <a:gdLst/>
            <a:ahLst/>
            <a:cxnLst/>
            <a:rect r="r" b="b" t="t" l="l"/>
            <a:pathLst>
              <a:path h="8325661" w="12678082">
                <a:moveTo>
                  <a:pt x="0" y="0"/>
                </a:moveTo>
                <a:lnTo>
                  <a:pt x="12678082" y="0"/>
                </a:lnTo>
                <a:lnTo>
                  <a:pt x="12678082" y="8325661"/>
                </a:lnTo>
                <a:lnTo>
                  <a:pt x="0" y="8325661"/>
                </a:lnTo>
                <a:lnTo>
                  <a:pt x="0" y="0"/>
                </a:lnTo>
                <a:close/>
              </a:path>
            </a:pathLst>
          </a:custGeom>
          <a:blipFill>
            <a:blip r:embed="rId3"/>
            <a:stretch>
              <a:fillRect l="-11977" t="-18968" r="-9102" b="-16779"/>
            </a:stretch>
          </a:blipFill>
        </p:spPr>
      </p:sp>
      <p:sp>
        <p:nvSpPr>
          <p:cNvPr name="TextBox 4" id="4"/>
          <p:cNvSpPr txBox="true"/>
          <p:nvPr/>
        </p:nvSpPr>
        <p:spPr>
          <a:xfrm rot="0">
            <a:off x="1271318" y="712469"/>
            <a:ext cx="15987982" cy="779145"/>
          </a:xfrm>
          <a:prstGeom prst="rect">
            <a:avLst/>
          </a:prstGeom>
        </p:spPr>
        <p:txBody>
          <a:bodyPr anchor="t" rtlCol="false" tIns="0" lIns="0" bIns="0" rIns="0">
            <a:spAutoFit/>
          </a:bodyPr>
          <a:lstStyle/>
          <a:p>
            <a:pPr algn="ctr">
              <a:lnSpc>
                <a:spcPts val="6389"/>
              </a:lnSpc>
              <a:spcBef>
                <a:spcPct val="0"/>
              </a:spcBef>
            </a:pPr>
            <a:r>
              <a:rPr lang="en-US" sz="4499">
                <a:solidFill>
                  <a:srgbClr val="000000"/>
                </a:solidFill>
                <a:latin typeface="Blanka"/>
                <a:ea typeface="Blanka"/>
                <a:cs typeface="Blanka"/>
                <a:sym typeface="Blanka"/>
              </a:rPr>
              <a:t>User Flow and Information Architecture</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38888" r="0" b="-38888"/>
            </a:stretch>
          </a:blipFill>
        </p:spPr>
      </p:sp>
      <p:sp>
        <p:nvSpPr>
          <p:cNvPr name="Freeform 3" id="3"/>
          <p:cNvSpPr/>
          <p:nvPr/>
        </p:nvSpPr>
        <p:spPr>
          <a:xfrm flipH="false" flipV="false" rot="0">
            <a:off x="1028700" y="1417260"/>
            <a:ext cx="7431000" cy="3418260"/>
          </a:xfrm>
          <a:custGeom>
            <a:avLst/>
            <a:gdLst/>
            <a:ahLst/>
            <a:cxnLst/>
            <a:rect r="r" b="b" t="t" l="l"/>
            <a:pathLst>
              <a:path h="3418260" w="7431000">
                <a:moveTo>
                  <a:pt x="0" y="0"/>
                </a:moveTo>
                <a:lnTo>
                  <a:pt x="7431000" y="0"/>
                </a:lnTo>
                <a:lnTo>
                  <a:pt x="7431000" y="3418260"/>
                </a:lnTo>
                <a:lnTo>
                  <a:pt x="0" y="3418260"/>
                </a:lnTo>
                <a:lnTo>
                  <a:pt x="0" y="0"/>
                </a:lnTo>
                <a:close/>
              </a:path>
            </a:pathLst>
          </a:custGeom>
          <a:blipFill>
            <a:blip r:embed="rId3"/>
            <a:stretch>
              <a:fillRect l="0" t="0" r="0" b="0"/>
            </a:stretch>
          </a:blipFill>
        </p:spPr>
      </p:sp>
      <p:sp>
        <p:nvSpPr>
          <p:cNvPr name="Freeform 4" id="4"/>
          <p:cNvSpPr/>
          <p:nvPr/>
        </p:nvSpPr>
        <p:spPr>
          <a:xfrm flipH="false" flipV="false" rot="0">
            <a:off x="9828300" y="1417260"/>
            <a:ext cx="7431000" cy="3418260"/>
          </a:xfrm>
          <a:custGeom>
            <a:avLst/>
            <a:gdLst/>
            <a:ahLst/>
            <a:cxnLst/>
            <a:rect r="r" b="b" t="t" l="l"/>
            <a:pathLst>
              <a:path h="3418260" w="7431000">
                <a:moveTo>
                  <a:pt x="0" y="0"/>
                </a:moveTo>
                <a:lnTo>
                  <a:pt x="7431000" y="0"/>
                </a:lnTo>
                <a:lnTo>
                  <a:pt x="7431000" y="3418260"/>
                </a:lnTo>
                <a:lnTo>
                  <a:pt x="0" y="3418260"/>
                </a:lnTo>
                <a:lnTo>
                  <a:pt x="0" y="0"/>
                </a:lnTo>
                <a:close/>
              </a:path>
            </a:pathLst>
          </a:custGeom>
          <a:blipFill>
            <a:blip r:embed="rId4"/>
            <a:stretch>
              <a:fillRect l="0" t="0" r="0" b="0"/>
            </a:stretch>
          </a:blipFill>
        </p:spPr>
      </p:sp>
      <p:sp>
        <p:nvSpPr>
          <p:cNvPr name="Freeform 5" id="5"/>
          <p:cNvSpPr/>
          <p:nvPr/>
        </p:nvSpPr>
        <p:spPr>
          <a:xfrm flipH="false" flipV="false" rot="0">
            <a:off x="1038225" y="5817726"/>
            <a:ext cx="7375977" cy="3392949"/>
          </a:xfrm>
          <a:custGeom>
            <a:avLst/>
            <a:gdLst/>
            <a:ahLst/>
            <a:cxnLst/>
            <a:rect r="r" b="b" t="t" l="l"/>
            <a:pathLst>
              <a:path h="3392949" w="7375977">
                <a:moveTo>
                  <a:pt x="0" y="0"/>
                </a:moveTo>
                <a:lnTo>
                  <a:pt x="7375977" y="0"/>
                </a:lnTo>
                <a:lnTo>
                  <a:pt x="7375977" y="3392949"/>
                </a:lnTo>
                <a:lnTo>
                  <a:pt x="0" y="3392949"/>
                </a:lnTo>
                <a:lnTo>
                  <a:pt x="0" y="0"/>
                </a:lnTo>
                <a:close/>
              </a:path>
            </a:pathLst>
          </a:custGeom>
          <a:blipFill>
            <a:blip r:embed="rId5"/>
            <a:stretch>
              <a:fillRect l="0" t="0" r="0" b="0"/>
            </a:stretch>
          </a:blipFill>
        </p:spPr>
      </p:sp>
      <p:sp>
        <p:nvSpPr>
          <p:cNvPr name="Freeform 6" id="6"/>
          <p:cNvSpPr/>
          <p:nvPr/>
        </p:nvSpPr>
        <p:spPr>
          <a:xfrm flipH="false" flipV="false" rot="0">
            <a:off x="9723897" y="5716689"/>
            <a:ext cx="2408334" cy="4260899"/>
          </a:xfrm>
          <a:custGeom>
            <a:avLst/>
            <a:gdLst/>
            <a:ahLst/>
            <a:cxnLst/>
            <a:rect r="r" b="b" t="t" l="l"/>
            <a:pathLst>
              <a:path h="4260899" w="2408334">
                <a:moveTo>
                  <a:pt x="0" y="0"/>
                </a:moveTo>
                <a:lnTo>
                  <a:pt x="2408335" y="0"/>
                </a:lnTo>
                <a:lnTo>
                  <a:pt x="2408335" y="4260899"/>
                </a:lnTo>
                <a:lnTo>
                  <a:pt x="0" y="4260899"/>
                </a:lnTo>
                <a:lnTo>
                  <a:pt x="0" y="0"/>
                </a:lnTo>
                <a:close/>
              </a:path>
            </a:pathLst>
          </a:custGeom>
          <a:blipFill>
            <a:blip r:embed="rId6"/>
            <a:stretch>
              <a:fillRect l="0" t="0" r="0" b="0"/>
            </a:stretch>
          </a:blipFill>
        </p:spPr>
      </p:sp>
      <p:sp>
        <p:nvSpPr>
          <p:cNvPr name="TextBox 7" id="7"/>
          <p:cNvSpPr txBox="true"/>
          <p:nvPr/>
        </p:nvSpPr>
        <p:spPr>
          <a:xfrm rot="0">
            <a:off x="1271318" y="215815"/>
            <a:ext cx="15987982" cy="779145"/>
          </a:xfrm>
          <a:prstGeom prst="rect">
            <a:avLst/>
          </a:prstGeom>
        </p:spPr>
        <p:txBody>
          <a:bodyPr anchor="t" rtlCol="false" tIns="0" lIns="0" bIns="0" rIns="0">
            <a:spAutoFit/>
          </a:bodyPr>
          <a:lstStyle/>
          <a:p>
            <a:pPr algn="ctr">
              <a:lnSpc>
                <a:spcPts val="6389"/>
              </a:lnSpc>
              <a:spcBef>
                <a:spcPct val="0"/>
              </a:spcBef>
            </a:pPr>
            <a:r>
              <a:rPr lang="en-US" sz="4499">
                <a:solidFill>
                  <a:srgbClr val="000000"/>
                </a:solidFill>
                <a:latin typeface="Blanka"/>
                <a:ea typeface="Blanka"/>
                <a:cs typeface="Blanka"/>
                <a:sym typeface="Blanka"/>
              </a:rPr>
              <a:t>Wireframes</a:t>
            </a:r>
          </a:p>
        </p:txBody>
      </p:sp>
      <p:sp>
        <p:nvSpPr>
          <p:cNvPr name="TextBox 8" id="8"/>
          <p:cNvSpPr txBox="true"/>
          <p:nvPr/>
        </p:nvSpPr>
        <p:spPr>
          <a:xfrm rot="0">
            <a:off x="3450500" y="5076825"/>
            <a:ext cx="2123361" cy="436101"/>
          </a:xfrm>
          <a:prstGeom prst="rect">
            <a:avLst/>
          </a:prstGeom>
        </p:spPr>
        <p:txBody>
          <a:bodyPr anchor="t" rtlCol="false" tIns="0" lIns="0" bIns="0" rIns="0">
            <a:spAutoFit/>
          </a:bodyPr>
          <a:lstStyle/>
          <a:p>
            <a:pPr algn="ctr">
              <a:lnSpc>
                <a:spcPts val="3492"/>
              </a:lnSpc>
              <a:spcBef>
                <a:spcPct val="0"/>
              </a:spcBef>
            </a:pPr>
            <a:r>
              <a:rPr lang="en-US" sz="2459">
                <a:solidFill>
                  <a:srgbClr val="000000"/>
                </a:solidFill>
                <a:latin typeface="Farro"/>
                <a:ea typeface="Farro"/>
                <a:cs typeface="Farro"/>
                <a:sym typeface="Farro"/>
              </a:rPr>
              <a:t>Splash screen</a:t>
            </a:r>
          </a:p>
        </p:txBody>
      </p:sp>
      <p:sp>
        <p:nvSpPr>
          <p:cNvPr name="TextBox 9" id="9"/>
          <p:cNvSpPr txBox="true"/>
          <p:nvPr/>
        </p:nvSpPr>
        <p:spPr>
          <a:xfrm rot="0">
            <a:off x="12050393" y="5156763"/>
            <a:ext cx="2752130" cy="436101"/>
          </a:xfrm>
          <a:prstGeom prst="rect">
            <a:avLst/>
          </a:prstGeom>
        </p:spPr>
        <p:txBody>
          <a:bodyPr anchor="t" rtlCol="false" tIns="0" lIns="0" bIns="0" rIns="0">
            <a:spAutoFit/>
          </a:bodyPr>
          <a:lstStyle/>
          <a:p>
            <a:pPr algn="ctr">
              <a:lnSpc>
                <a:spcPts val="3492"/>
              </a:lnSpc>
              <a:spcBef>
                <a:spcPct val="0"/>
              </a:spcBef>
            </a:pPr>
            <a:r>
              <a:rPr lang="en-US" sz="2459">
                <a:solidFill>
                  <a:srgbClr val="000000"/>
                </a:solidFill>
                <a:latin typeface="Farro"/>
                <a:ea typeface="Farro"/>
                <a:cs typeface="Farro"/>
                <a:sym typeface="Farro"/>
              </a:rPr>
              <a:t>Main Menu screen</a:t>
            </a:r>
          </a:p>
        </p:txBody>
      </p:sp>
      <p:sp>
        <p:nvSpPr>
          <p:cNvPr name="TextBox 10" id="10"/>
          <p:cNvSpPr txBox="true"/>
          <p:nvPr/>
        </p:nvSpPr>
        <p:spPr>
          <a:xfrm rot="0">
            <a:off x="3780533" y="9417662"/>
            <a:ext cx="1783913" cy="436101"/>
          </a:xfrm>
          <a:prstGeom prst="rect">
            <a:avLst/>
          </a:prstGeom>
        </p:spPr>
        <p:txBody>
          <a:bodyPr anchor="t" rtlCol="false" tIns="0" lIns="0" bIns="0" rIns="0">
            <a:spAutoFit/>
          </a:bodyPr>
          <a:lstStyle/>
          <a:p>
            <a:pPr algn="ctr">
              <a:lnSpc>
                <a:spcPts val="3492"/>
              </a:lnSpc>
              <a:spcBef>
                <a:spcPct val="0"/>
              </a:spcBef>
            </a:pPr>
            <a:r>
              <a:rPr lang="en-US" sz="2459">
                <a:solidFill>
                  <a:srgbClr val="000000"/>
                </a:solidFill>
                <a:latin typeface="Farro"/>
                <a:ea typeface="Farro"/>
                <a:cs typeface="Farro"/>
                <a:sym typeface="Farro"/>
              </a:rPr>
              <a:t>Map Screen</a:t>
            </a:r>
          </a:p>
        </p:txBody>
      </p:sp>
      <p:sp>
        <p:nvSpPr>
          <p:cNvPr name="TextBox 11" id="11"/>
          <p:cNvSpPr txBox="true"/>
          <p:nvPr/>
        </p:nvSpPr>
        <p:spPr>
          <a:xfrm rot="0">
            <a:off x="12747206" y="7262812"/>
            <a:ext cx="2948583" cy="436101"/>
          </a:xfrm>
          <a:prstGeom prst="rect">
            <a:avLst/>
          </a:prstGeom>
        </p:spPr>
        <p:txBody>
          <a:bodyPr anchor="t" rtlCol="false" tIns="0" lIns="0" bIns="0" rIns="0">
            <a:spAutoFit/>
          </a:bodyPr>
          <a:lstStyle/>
          <a:p>
            <a:pPr algn="ctr">
              <a:lnSpc>
                <a:spcPts val="3492"/>
              </a:lnSpc>
              <a:spcBef>
                <a:spcPct val="0"/>
              </a:spcBef>
            </a:pPr>
            <a:r>
              <a:rPr lang="en-US" sz="2459">
                <a:solidFill>
                  <a:srgbClr val="000000"/>
                </a:solidFill>
                <a:latin typeface="Farro"/>
                <a:ea typeface="Farro"/>
                <a:cs typeface="Farro"/>
                <a:sym typeface="Farro"/>
              </a:rPr>
              <a:t>Information Screen</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38888" r="0" b="-38888"/>
            </a:stretch>
          </a:blipFill>
        </p:spPr>
      </p:sp>
      <p:sp>
        <p:nvSpPr>
          <p:cNvPr name="TextBox 3" id="3"/>
          <p:cNvSpPr txBox="true"/>
          <p:nvPr/>
        </p:nvSpPr>
        <p:spPr>
          <a:xfrm rot="0">
            <a:off x="1271318" y="215815"/>
            <a:ext cx="15987982" cy="779145"/>
          </a:xfrm>
          <a:prstGeom prst="rect">
            <a:avLst/>
          </a:prstGeom>
        </p:spPr>
        <p:txBody>
          <a:bodyPr anchor="t" rtlCol="false" tIns="0" lIns="0" bIns="0" rIns="0">
            <a:spAutoFit/>
          </a:bodyPr>
          <a:lstStyle/>
          <a:p>
            <a:pPr algn="ctr">
              <a:lnSpc>
                <a:spcPts val="6389"/>
              </a:lnSpc>
              <a:spcBef>
                <a:spcPct val="0"/>
              </a:spcBef>
            </a:pPr>
            <a:r>
              <a:rPr lang="en-US" sz="4499">
                <a:solidFill>
                  <a:srgbClr val="000000"/>
                </a:solidFill>
                <a:latin typeface="Blanka"/>
                <a:ea typeface="Blanka"/>
                <a:cs typeface="Blanka"/>
                <a:sym typeface="Blanka"/>
              </a:rPr>
              <a:t>Main game screen</a:t>
            </a:r>
          </a:p>
        </p:txBody>
      </p:sp>
      <p:sp>
        <p:nvSpPr>
          <p:cNvPr name="Freeform 4" id="4"/>
          <p:cNvSpPr/>
          <p:nvPr/>
        </p:nvSpPr>
        <p:spPr>
          <a:xfrm flipH="false" flipV="false" rot="0">
            <a:off x="2454785" y="2010659"/>
            <a:ext cx="13621048" cy="6265682"/>
          </a:xfrm>
          <a:custGeom>
            <a:avLst/>
            <a:gdLst/>
            <a:ahLst/>
            <a:cxnLst/>
            <a:rect r="r" b="b" t="t" l="l"/>
            <a:pathLst>
              <a:path h="6265682" w="13621048">
                <a:moveTo>
                  <a:pt x="0" y="0"/>
                </a:moveTo>
                <a:lnTo>
                  <a:pt x="13621048" y="0"/>
                </a:lnTo>
                <a:lnTo>
                  <a:pt x="13621048" y="6265682"/>
                </a:lnTo>
                <a:lnTo>
                  <a:pt x="0" y="6265682"/>
                </a:lnTo>
                <a:lnTo>
                  <a:pt x="0" y="0"/>
                </a:lnTo>
                <a:close/>
              </a:path>
            </a:pathLst>
          </a:custGeom>
          <a:blipFill>
            <a:blip r:embed="rId3"/>
            <a:stretch>
              <a:fillRect l="0" t="0" r="0" b="0"/>
            </a:stretch>
          </a:blipFill>
        </p:spPr>
      </p:sp>
      <p:sp>
        <p:nvSpPr>
          <p:cNvPr name="TextBox 5" id="5"/>
          <p:cNvSpPr txBox="true"/>
          <p:nvPr/>
        </p:nvSpPr>
        <p:spPr>
          <a:xfrm rot="0">
            <a:off x="471992" y="3549668"/>
            <a:ext cx="1598652" cy="436101"/>
          </a:xfrm>
          <a:prstGeom prst="rect">
            <a:avLst/>
          </a:prstGeom>
        </p:spPr>
        <p:txBody>
          <a:bodyPr anchor="t" rtlCol="false" tIns="0" lIns="0" bIns="0" rIns="0">
            <a:spAutoFit/>
          </a:bodyPr>
          <a:lstStyle/>
          <a:p>
            <a:pPr algn="ctr" marL="0" indent="0" lvl="0">
              <a:lnSpc>
                <a:spcPts val="3492"/>
              </a:lnSpc>
              <a:spcBef>
                <a:spcPct val="0"/>
              </a:spcBef>
            </a:pPr>
            <a:r>
              <a:rPr lang="en-US" sz="2459" strike="noStrike" u="none">
                <a:solidFill>
                  <a:srgbClr val="000000"/>
                </a:solidFill>
                <a:latin typeface="Farro"/>
                <a:ea typeface="Farro"/>
                <a:cs typeface="Farro"/>
                <a:sym typeface="Farro"/>
              </a:rPr>
              <a:t>Health Bar</a:t>
            </a:r>
          </a:p>
        </p:txBody>
      </p:sp>
      <p:sp>
        <p:nvSpPr>
          <p:cNvPr name="TextBox 6" id="6"/>
          <p:cNvSpPr txBox="true"/>
          <p:nvPr/>
        </p:nvSpPr>
        <p:spPr>
          <a:xfrm rot="0">
            <a:off x="458716" y="6930326"/>
            <a:ext cx="1625203" cy="874251"/>
          </a:xfrm>
          <a:prstGeom prst="rect">
            <a:avLst/>
          </a:prstGeom>
        </p:spPr>
        <p:txBody>
          <a:bodyPr anchor="t" rtlCol="false" tIns="0" lIns="0" bIns="0" rIns="0">
            <a:spAutoFit/>
          </a:bodyPr>
          <a:lstStyle/>
          <a:p>
            <a:pPr algn="ctr">
              <a:lnSpc>
                <a:spcPts val="3492"/>
              </a:lnSpc>
            </a:pPr>
            <a:r>
              <a:rPr lang="en-US" sz="2459">
                <a:solidFill>
                  <a:srgbClr val="000000"/>
                </a:solidFill>
                <a:latin typeface="Farro"/>
                <a:ea typeface="Farro"/>
                <a:cs typeface="Farro"/>
                <a:sym typeface="Farro"/>
              </a:rPr>
              <a:t>Movement</a:t>
            </a:r>
          </a:p>
          <a:p>
            <a:pPr algn="ctr">
              <a:lnSpc>
                <a:spcPts val="3492"/>
              </a:lnSpc>
              <a:spcBef>
                <a:spcPct val="0"/>
              </a:spcBef>
            </a:pPr>
            <a:r>
              <a:rPr lang="en-US" sz="2459">
                <a:solidFill>
                  <a:srgbClr val="000000"/>
                </a:solidFill>
                <a:latin typeface="Farro"/>
                <a:ea typeface="Farro"/>
                <a:cs typeface="Farro"/>
                <a:sym typeface="Farro"/>
              </a:rPr>
              <a:t>Joystick</a:t>
            </a:r>
          </a:p>
        </p:txBody>
      </p:sp>
      <p:sp>
        <p:nvSpPr>
          <p:cNvPr name="TextBox 7" id="7"/>
          <p:cNvSpPr txBox="true"/>
          <p:nvPr/>
        </p:nvSpPr>
        <p:spPr>
          <a:xfrm rot="0">
            <a:off x="5499855" y="8787837"/>
            <a:ext cx="733425" cy="436101"/>
          </a:xfrm>
          <a:prstGeom prst="rect">
            <a:avLst/>
          </a:prstGeom>
        </p:spPr>
        <p:txBody>
          <a:bodyPr anchor="t" rtlCol="false" tIns="0" lIns="0" bIns="0" rIns="0">
            <a:spAutoFit/>
          </a:bodyPr>
          <a:lstStyle/>
          <a:p>
            <a:pPr algn="ctr">
              <a:lnSpc>
                <a:spcPts val="3492"/>
              </a:lnSpc>
              <a:spcBef>
                <a:spcPct val="0"/>
              </a:spcBef>
            </a:pPr>
            <a:r>
              <a:rPr lang="en-US" sz="2459">
                <a:solidFill>
                  <a:srgbClr val="000000"/>
                </a:solidFill>
                <a:latin typeface="Farro"/>
                <a:ea typeface="Farro"/>
                <a:cs typeface="Farro"/>
                <a:sym typeface="Farro"/>
              </a:rPr>
              <a:t>Hero</a:t>
            </a:r>
          </a:p>
        </p:txBody>
      </p:sp>
      <p:sp>
        <p:nvSpPr>
          <p:cNvPr name="TextBox 8" id="8"/>
          <p:cNvSpPr txBox="true"/>
          <p:nvPr/>
        </p:nvSpPr>
        <p:spPr>
          <a:xfrm rot="0">
            <a:off x="9719808" y="8822199"/>
            <a:ext cx="908685" cy="436101"/>
          </a:xfrm>
          <a:prstGeom prst="rect">
            <a:avLst/>
          </a:prstGeom>
        </p:spPr>
        <p:txBody>
          <a:bodyPr anchor="t" rtlCol="false" tIns="0" lIns="0" bIns="0" rIns="0">
            <a:spAutoFit/>
          </a:bodyPr>
          <a:lstStyle/>
          <a:p>
            <a:pPr algn="ctr">
              <a:lnSpc>
                <a:spcPts val="3492"/>
              </a:lnSpc>
              <a:spcBef>
                <a:spcPct val="0"/>
              </a:spcBef>
            </a:pPr>
            <a:r>
              <a:rPr lang="en-US" sz="2459">
                <a:solidFill>
                  <a:srgbClr val="000000"/>
                </a:solidFill>
                <a:latin typeface="Farro"/>
                <a:ea typeface="Farro"/>
                <a:cs typeface="Farro"/>
                <a:sym typeface="Farro"/>
              </a:rPr>
              <a:t>Villian</a:t>
            </a:r>
          </a:p>
        </p:txBody>
      </p:sp>
      <p:sp>
        <p:nvSpPr>
          <p:cNvPr name="TextBox 9" id="9"/>
          <p:cNvSpPr txBox="true"/>
          <p:nvPr/>
        </p:nvSpPr>
        <p:spPr>
          <a:xfrm rot="0">
            <a:off x="16307052" y="6745613"/>
            <a:ext cx="1189196" cy="436101"/>
          </a:xfrm>
          <a:prstGeom prst="rect">
            <a:avLst/>
          </a:prstGeom>
        </p:spPr>
        <p:txBody>
          <a:bodyPr anchor="t" rtlCol="false" tIns="0" lIns="0" bIns="0" rIns="0">
            <a:spAutoFit/>
          </a:bodyPr>
          <a:lstStyle/>
          <a:p>
            <a:pPr algn="ctr">
              <a:lnSpc>
                <a:spcPts val="3492"/>
              </a:lnSpc>
              <a:spcBef>
                <a:spcPct val="0"/>
              </a:spcBef>
            </a:pPr>
            <a:r>
              <a:rPr lang="en-US" sz="2459">
                <a:solidFill>
                  <a:srgbClr val="000000"/>
                </a:solidFill>
                <a:latin typeface="Farro"/>
                <a:ea typeface="Farro"/>
                <a:cs typeface="Farro"/>
                <a:sym typeface="Farro"/>
              </a:rPr>
              <a:t>Attacks</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38888" r="0" b="-38888"/>
            </a:stretch>
          </a:blipFill>
        </p:spPr>
      </p:sp>
      <p:sp>
        <p:nvSpPr>
          <p:cNvPr name="Freeform 3" id="3"/>
          <p:cNvSpPr/>
          <p:nvPr/>
        </p:nvSpPr>
        <p:spPr>
          <a:xfrm flipH="false" flipV="false" rot="0">
            <a:off x="4294414" y="1417901"/>
            <a:ext cx="10385560" cy="8477213"/>
          </a:xfrm>
          <a:custGeom>
            <a:avLst/>
            <a:gdLst/>
            <a:ahLst/>
            <a:cxnLst/>
            <a:rect r="r" b="b" t="t" l="l"/>
            <a:pathLst>
              <a:path h="8477213" w="10385560">
                <a:moveTo>
                  <a:pt x="0" y="0"/>
                </a:moveTo>
                <a:lnTo>
                  <a:pt x="10385560" y="0"/>
                </a:lnTo>
                <a:lnTo>
                  <a:pt x="10385560" y="8477213"/>
                </a:lnTo>
                <a:lnTo>
                  <a:pt x="0" y="8477213"/>
                </a:lnTo>
                <a:lnTo>
                  <a:pt x="0" y="0"/>
                </a:lnTo>
                <a:close/>
              </a:path>
            </a:pathLst>
          </a:custGeom>
          <a:blipFill>
            <a:blip r:embed="rId3"/>
            <a:stretch>
              <a:fillRect l="0" t="0" r="0" b="0"/>
            </a:stretch>
          </a:blipFill>
        </p:spPr>
      </p:sp>
      <p:sp>
        <p:nvSpPr>
          <p:cNvPr name="TextBox 4" id="4"/>
          <p:cNvSpPr txBox="true"/>
          <p:nvPr/>
        </p:nvSpPr>
        <p:spPr>
          <a:xfrm rot="0">
            <a:off x="1271318" y="215815"/>
            <a:ext cx="15987982" cy="779145"/>
          </a:xfrm>
          <a:prstGeom prst="rect">
            <a:avLst/>
          </a:prstGeom>
        </p:spPr>
        <p:txBody>
          <a:bodyPr anchor="t" rtlCol="false" tIns="0" lIns="0" bIns="0" rIns="0">
            <a:spAutoFit/>
          </a:bodyPr>
          <a:lstStyle/>
          <a:p>
            <a:pPr algn="ctr">
              <a:lnSpc>
                <a:spcPts val="6389"/>
              </a:lnSpc>
              <a:spcBef>
                <a:spcPct val="0"/>
              </a:spcBef>
            </a:pPr>
            <a:r>
              <a:rPr lang="en-US" sz="4499">
                <a:solidFill>
                  <a:srgbClr val="000000"/>
                </a:solidFill>
                <a:latin typeface="Blanka"/>
                <a:ea typeface="Blanka"/>
                <a:cs typeface="Blanka"/>
                <a:sym typeface="Blanka"/>
              </a:rPr>
              <a:t>Brainstorming Session</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38888" r="0" b="-38888"/>
            </a:stretch>
          </a:blipFill>
        </p:spPr>
      </p:sp>
      <p:sp>
        <p:nvSpPr>
          <p:cNvPr name="Freeform 3" id="3"/>
          <p:cNvSpPr/>
          <p:nvPr/>
        </p:nvSpPr>
        <p:spPr>
          <a:xfrm flipH="false" flipV="false" rot="0">
            <a:off x="3857850" y="1394575"/>
            <a:ext cx="10572300" cy="8748578"/>
          </a:xfrm>
          <a:custGeom>
            <a:avLst/>
            <a:gdLst/>
            <a:ahLst/>
            <a:cxnLst/>
            <a:rect r="r" b="b" t="t" l="l"/>
            <a:pathLst>
              <a:path h="8748578" w="10572300">
                <a:moveTo>
                  <a:pt x="0" y="0"/>
                </a:moveTo>
                <a:lnTo>
                  <a:pt x="10572300" y="0"/>
                </a:lnTo>
                <a:lnTo>
                  <a:pt x="10572300" y="8748578"/>
                </a:lnTo>
                <a:lnTo>
                  <a:pt x="0" y="8748578"/>
                </a:lnTo>
                <a:lnTo>
                  <a:pt x="0" y="0"/>
                </a:lnTo>
                <a:close/>
              </a:path>
            </a:pathLst>
          </a:custGeom>
          <a:blipFill>
            <a:blip r:embed="rId3"/>
            <a:stretch>
              <a:fillRect l="0" t="0" r="0" b="0"/>
            </a:stretch>
          </a:blipFill>
        </p:spPr>
      </p:sp>
      <p:sp>
        <p:nvSpPr>
          <p:cNvPr name="TextBox 4" id="4"/>
          <p:cNvSpPr txBox="true"/>
          <p:nvPr/>
        </p:nvSpPr>
        <p:spPr>
          <a:xfrm rot="0">
            <a:off x="1271318" y="215815"/>
            <a:ext cx="15987982" cy="779145"/>
          </a:xfrm>
          <a:prstGeom prst="rect">
            <a:avLst/>
          </a:prstGeom>
        </p:spPr>
        <p:txBody>
          <a:bodyPr anchor="t" rtlCol="false" tIns="0" lIns="0" bIns="0" rIns="0">
            <a:spAutoFit/>
          </a:bodyPr>
          <a:lstStyle/>
          <a:p>
            <a:pPr algn="ctr">
              <a:lnSpc>
                <a:spcPts val="6389"/>
              </a:lnSpc>
              <a:spcBef>
                <a:spcPct val="0"/>
              </a:spcBef>
            </a:pPr>
            <a:r>
              <a:rPr lang="en-US" sz="4499">
                <a:solidFill>
                  <a:srgbClr val="000000"/>
                </a:solidFill>
                <a:latin typeface="Blanka"/>
                <a:ea typeface="Blanka"/>
                <a:cs typeface="Blanka"/>
                <a:sym typeface="Blanka"/>
              </a:rPr>
              <a:t>Brainstorming Session</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38888" r="0" b="-38888"/>
            </a:stretch>
          </a:blipFill>
        </p:spPr>
      </p:sp>
      <p:sp>
        <p:nvSpPr>
          <p:cNvPr name="Freeform 3" id="3"/>
          <p:cNvSpPr/>
          <p:nvPr/>
        </p:nvSpPr>
        <p:spPr>
          <a:xfrm flipH="false" flipV="false" rot="0">
            <a:off x="828114" y="2087075"/>
            <a:ext cx="10493556" cy="6794577"/>
          </a:xfrm>
          <a:custGeom>
            <a:avLst/>
            <a:gdLst/>
            <a:ahLst/>
            <a:cxnLst/>
            <a:rect r="r" b="b" t="t" l="l"/>
            <a:pathLst>
              <a:path h="6794577" w="10493556">
                <a:moveTo>
                  <a:pt x="0" y="0"/>
                </a:moveTo>
                <a:lnTo>
                  <a:pt x="10493556" y="0"/>
                </a:lnTo>
                <a:lnTo>
                  <a:pt x="10493556" y="6794577"/>
                </a:lnTo>
                <a:lnTo>
                  <a:pt x="0" y="6794577"/>
                </a:lnTo>
                <a:lnTo>
                  <a:pt x="0" y="0"/>
                </a:lnTo>
                <a:close/>
              </a:path>
            </a:pathLst>
          </a:custGeom>
          <a:blipFill>
            <a:blip r:embed="rId3"/>
            <a:stretch>
              <a:fillRect l="0" t="0" r="0" b="0"/>
            </a:stretch>
          </a:blipFill>
        </p:spPr>
      </p:sp>
      <p:sp>
        <p:nvSpPr>
          <p:cNvPr name="Freeform 4" id="4"/>
          <p:cNvSpPr/>
          <p:nvPr/>
        </p:nvSpPr>
        <p:spPr>
          <a:xfrm flipH="false" flipV="false" rot="0">
            <a:off x="11797047" y="2242015"/>
            <a:ext cx="5657376" cy="5802971"/>
          </a:xfrm>
          <a:custGeom>
            <a:avLst/>
            <a:gdLst/>
            <a:ahLst/>
            <a:cxnLst/>
            <a:rect r="r" b="b" t="t" l="l"/>
            <a:pathLst>
              <a:path h="5802971" w="5657376">
                <a:moveTo>
                  <a:pt x="0" y="0"/>
                </a:moveTo>
                <a:lnTo>
                  <a:pt x="5657376" y="0"/>
                </a:lnTo>
                <a:lnTo>
                  <a:pt x="5657376" y="5802970"/>
                </a:lnTo>
                <a:lnTo>
                  <a:pt x="0" y="5802970"/>
                </a:lnTo>
                <a:lnTo>
                  <a:pt x="0" y="0"/>
                </a:lnTo>
                <a:close/>
              </a:path>
            </a:pathLst>
          </a:custGeom>
          <a:blipFill>
            <a:blip r:embed="rId4"/>
            <a:stretch>
              <a:fillRect l="0" t="0" r="-56900" b="0"/>
            </a:stretch>
          </a:blipFill>
        </p:spPr>
      </p:sp>
      <p:sp>
        <p:nvSpPr>
          <p:cNvPr name="TextBox 5" id="5"/>
          <p:cNvSpPr txBox="true"/>
          <p:nvPr/>
        </p:nvSpPr>
        <p:spPr>
          <a:xfrm rot="0">
            <a:off x="1271318" y="215815"/>
            <a:ext cx="15987982" cy="779145"/>
          </a:xfrm>
          <a:prstGeom prst="rect">
            <a:avLst/>
          </a:prstGeom>
        </p:spPr>
        <p:txBody>
          <a:bodyPr anchor="t" rtlCol="false" tIns="0" lIns="0" bIns="0" rIns="0">
            <a:spAutoFit/>
          </a:bodyPr>
          <a:lstStyle/>
          <a:p>
            <a:pPr algn="ctr">
              <a:lnSpc>
                <a:spcPts val="6389"/>
              </a:lnSpc>
              <a:spcBef>
                <a:spcPct val="0"/>
              </a:spcBef>
            </a:pPr>
            <a:r>
              <a:rPr lang="en-US" sz="4499">
                <a:solidFill>
                  <a:srgbClr val="000000"/>
                </a:solidFill>
                <a:latin typeface="Blanka"/>
                <a:ea typeface="Blanka"/>
                <a:cs typeface="Blanka"/>
                <a:sym typeface="Blanka"/>
              </a:rPr>
              <a:t>Brainstorming Session</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38888" r="0" b="-38888"/>
            </a:stretch>
          </a:blipFill>
        </p:spPr>
      </p:sp>
      <p:sp>
        <p:nvSpPr>
          <p:cNvPr name="TextBox 3" id="3"/>
          <p:cNvSpPr txBox="true"/>
          <p:nvPr/>
        </p:nvSpPr>
        <p:spPr>
          <a:xfrm rot="0">
            <a:off x="1271318" y="215815"/>
            <a:ext cx="15987982" cy="779145"/>
          </a:xfrm>
          <a:prstGeom prst="rect">
            <a:avLst/>
          </a:prstGeom>
        </p:spPr>
        <p:txBody>
          <a:bodyPr anchor="t" rtlCol="false" tIns="0" lIns="0" bIns="0" rIns="0">
            <a:spAutoFit/>
          </a:bodyPr>
          <a:lstStyle/>
          <a:p>
            <a:pPr algn="ctr">
              <a:lnSpc>
                <a:spcPts val="6389"/>
              </a:lnSpc>
              <a:spcBef>
                <a:spcPct val="0"/>
              </a:spcBef>
            </a:pPr>
            <a:r>
              <a:rPr lang="en-US" sz="4499">
                <a:solidFill>
                  <a:srgbClr val="000000"/>
                </a:solidFill>
                <a:latin typeface="Blanka"/>
                <a:ea typeface="Blanka"/>
                <a:cs typeface="Blanka"/>
                <a:sym typeface="Blanka"/>
              </a:rPr>
              <a:t>Links and References</a:t>
            </a:r>
          </a:p>
        </p:txBody>
      </p:sp>
      <p:sp>
        <p:nvSpPr>
          <p:cNvPr name="TextBox 4" id="4"/>
          <p:cNvSpPr txBox="true"/>
          <p:nvPr/>
        </p:nvSpPr>
        <p:spPr>
          <a:xfrm rot="0">
            <a:off x="1271318" y="1694465"/>
            <a:ext cx="17016682" cy="3209925"/>
          </a:xfrm>
          <a:prstGeom prst="rect">
            <a:avLst/>
          </a:prstGeom>
        </p:spPr>
        <p:txBody>
          <a:bodyPr anchor="t" rtlCol="false" tIns="0" lIns="0" bIns="0" rIns="0">
            <a:spAutoFit/>
          </a:bodyPr>
          <a:lstStyle/>
          <a:p>
            <a:pPr algn="l">
              <a:lnSpc>
                <a:spcPts val="2100"/>
              </a:lnSpc>
            </a:pPr>
            <a:r>
              <a:rPr lang="en-US" sz="1500" u="sng">
                <a:solidFill>
                  <a:srgbClr val="000000"/>
                </a:solidFill>
                <a:latin typeface="Arimo"/>
                <a:ea typeface="Arimo"/>
                <a:cs typeface="Arimo"/>
                <a:sym typeface="Arimo"/>
                <a:hlinkClick r:id="rId3" tooltip="https://fr.pinterest.com/pin/851672979553394463/"/>
              </a:rPr>
              <a:t>https://fr.pinterest.com/pin/851672979553394463</a:t>
            </a:r>
          </a:p>
          <a:p>
            <a:pPr algn="l">
              <a:lnSpc>
                <a:spcPts val="2100"/>
              </a:lnSpc>
            </a:pPr>
            <a:r>
              <a:rPr lang="en-US" sz="1500" u="sng">
                <a:solidFill>
                  <a:srgbClr val="000000"/>
                </a:solidFill>
                <a:latin typeface="Arimo"/>
                <a:ea typeface="Arimo"/>
                <a:cs typeface="Arimo"/>
                <a:sym typeface="Arimo"/>
              </a:rPr>
              <a:t>https://www.freepik.com/free-photo/portrait-beautiful-young-woman-standing-grey-wall_13813927.htm#fromView=search&amp;page=1&amp;position=16&amp;uuid=e7ebbcf4-b447-4613-921b-77a223838c43</a:t>
            </a:r>
          </a:p>
          <a:p>
            <a:pPr algn="l">
              <a:lnSpc>
                <a:spcPts val="2100"/>
              </a:lnSpc>
            </a:pPr>
            <a:r>
              <a:rPr lang="en-US" sz="1500" u="sng">
                <a:solidFill>
                  <a:srgbClr val="000000"/>
                </a:solidFill>
                <a:latin typeface="Arimo"/>
                <a:ea typeface="Arimo"/>
                <a:cs typeface="Arimo"/>
                <a:sym typeface="Arimo"/>
              </a:rPr>
              <a:t>https://www.freepik.com/free-photo/stylish-young-handsome-traveler-man-standing-looking-camera_4930019.htm#fromView=search&amp;page=4&amp;position=52&amp;uuid=cfa03e8c-13c9-4f26-a2f8-6b23989a38c9</a:t>
            </a:r>
          </a:p>
          <a:p>
            <a:pPr algn="l">
              <a:lnSpc>
                <a:spcPts val="2100"/>
              </a:lnSpc>
            </a:pPr>
            <a:r>
              <a:rPr lang="en-US" sz="1500" u="sng">
                <a:solidFill>
                  <a:srgbClr val="000000"/>
                </a:solidFill>
                <a:latin typeface="Arimo"/>
                <a:ea typeface="Arimo"/>
                <a:cs typeface="Arimo"/>
                <a:sym typeface="Arimo"/>
              </a:rPr>
              <a:t>https://www.freepik.com/free-vector/hand-drawn-greek-mythology-illustration_25793988.htm#fromView=search&amp;page=2&amp;position=4&amp;uuid=7ec41ba7-f79d-4cab-95be-201afefb9496</a:t>
            </a:r>
          </a:p>
          <a:p>
            <a:pPr algn="l">
              <a:lnSpc>
                <a:spcPts val="2100"/>
              </a:lnSpc>
            </a:pPr>
            <a:r>
              <a:rPr lang="en-US" sz="1500" u="sng">
                <a:solidFill>
                  <a:srgbClr val="000000"/>
                </a:solidFill>
                <a:latin typeface="Arimo"/>
                <a:ea typeface="Arimo"/>
                <a:cs typeface="Arimo"/>
                <a:sym typeface="Arimo"/>
              </a:rPr>
              <a:t>https://www.freepik.com/free-vector/ancient-building-ruins-with-broken-ionic-marble-pillars-climbing-plants-realistic-vector-illustration_132324839.htm#fromView=search&amp;page=2&amp;position=26&amp;uuid=80162167-500b-4f0c-b3c6-9e688bfefcea</a:t>
            </a:r>
          </a:p>
          <a:p>
            <a:pPr algn="l">
              <a:lnSpc>
                <a:spcPts val="2100"/>
              </a:lnSpc>
            </a:pPr>
            <a:r>
              <a:rPr lang="en-US" sz="1500" u="sng">
                <a:solidFill>
                  <a:srgbClr val="000000"/>
                </a:solidFill>
                <a:latin typeface="Arimo"/>
                <a:ea typeface="Arimo"/>
                <a:cs typeface="Arimo"/>
                <a:sym typeface="Arimo"/>
              </a:rPr>
              <a:t>https://www.fhttps://img.freepik.com/premium-vector/old-antique-treasure-map-cartoon-island-map-template-level-game-adventures-quest-treasure-hunt-pirate-grunge-map-hand-drawn-vintage-vector-illustration_87946-5196.jpgreepik.com/free-vector/vintage-paper-background-with-watercolor-effect_877563.htm#fromView=search&amp;page=1&amp;position=0&amp;uuid=8106241c-ba40-4684-b12d-6b2cfa5deedc</a:t>
            </a:r>
          </a:p>
          <a:p>
            <a:pPr algn="l">
              <a:lnSpc>
                <a:spcPts val="2100"/>
              </a:lnSpc>
            </a:pPr>
            <a:r>
              <a:rPr lang="en-US" sz="1500" u="sng">
                <a:solidFill>
                  <a:srgbClr val="000000"/>
                </a:solidFill>
                <a:latin typeface="Arimo"/>
                <a:ea typeface="Arimo"/>
                <a:cs typeface="Arimo"/>
                <a:sym typeface="Arimo"/>
              </a:rPr>
              <a:t>https://www.freepik.com/free-vector/set-troll-cartoon-character_43102503.htm#fromView=image_search_similar&amp;page=1&amp;position=4&amp;uuid=dd6441c1-9594-4393-a717-cb30bda5cb15</a:t>
            </a:r>
          </a:p>
          <a:p>
            <a:pPr algn="l">
              <a:lnSpc>
                <a:spcPts val="2100"/>
              </a:lnSpc>
            </a:pPr>
            <a:r>
              <a:rPr lang="en-US" sz="1500" u="sng">
                <a:solidFill>
                  <a:srgbClr val="000000"/>
                </a:solidFill>
                <a:latin typeface="Arimo"/>
                <a:ea typeface="Arimo"/>
                <a:cs typeface="Arimo"/>
                <a:sym typeface="Arimo"/>
              </a:rPr>
              <a:t>https://www.freepik.com/free-vector/set-troll-cartoon-character_39208073.htm#fromView=image_search_similar&amp;page=1&amp;position=36&amp;uuid=84c865d8-1fb0-4d75-8594-770637c32fbd</a:t>
            </a:r>
          </a:p>
          <a:p>
            <a:pPr algn="l">
              <a:lnSpc>
                <a:spcPts val="210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38888" r="0" b="-38888"/>
            </a:stretch>
          </a:blipFill>
        </p:spPr>
      </p:sp>
      <p:sp>
        <p:nvSpPr>
          <p:cNvPr name="Freeform 3" id="3"/>
          <p:cNvSpPr/>
          <p:nvPr/>
        </p:nvSpPr>
        <p:spPr>
          <a:xfrm flipH="false" flipV="false" rot="0">
            <a:off x="5923839" y="1412987"/>
            <a:ext cx="6785486" cy="2672496"/>
          </a:xfrm>
          <a:custGeom>
            <a:avLst/>
            <a:gdLst/>
            <a:ahLst/>
            <a:cxnLst/>
            <a:rect r="r" b="b" t="t" l="l"/>
            <a:pathLst>
              <a:path h="2672496" w="6785486">
                <a:moveTo>
                  <a:pt x="0" y="0"/>
                </a:moveTo>
                <a:lnTo>
                  <a:pt x="6785487" y="0"/>
                </a:lnTo>
                <a:lnTo>
                  <a:pt x="6785487" y="2672496"/>
                </a:lnTo>
                <a:lnTo>
                  <a:pt x="0" y="2672496"/>
                </a:lnTo>
                <a:lnTo>
                  <a:pt x="0" y="0"/>
                </a:lnTo>
                <a:close/>
              </a:path>
            </a:pathLst>
          </a:custGeom>
          <a:blipFill>
            <a:blip r:embed="rId3"/>
            <a:stretch>
              <a:fillRect l="0" t="0" r="0" b="0"/>
            </a:stretch>
          </a:blipFill>
        </p:spPr>
      </p:sp>
      <p:sp>
        <p:nvSpPr>
          <p:cNvPr name="TextBox 4" id="4"/>
          <p:cNvSpPr txBox="true"/>
          <p:nvPr/>
        </p:nvSpPr>
        <p:spPr>
          <a:xfrm rot="0">
            <a:off x="5689424" y="160109"/>
            <a:ext cx="7254316" cy="868591"/>
          </a:xfrm>
          <a:prstGeom prst="rect">
            <a:avLst/>
          </a:prstGeom>
        </p:spPr>
        <p:txBody>
          <a:bodyPr anchor="t" rtlCol="false" tIns="0" lIns="0" bIns="0" rIns="0">
            <a:spAutoFit/>
          </a:bodyPr>
          <a:lstStyle/>
          <a:p>
            <a:pPr algn="just">
              <a:lnSpc>
                <a:spcPts val="7169"/>
              </a:lnSpc>
              <a:spcBef>
                <a:spcPct val="0"/>
              </a:spcBef>
            </a:pPr>
            <a:r>
              <a:rPr lang="en-US" sz="5048">
                <a:solidFill>
                  <a:srgbClr val="000000"/>
                </a:solidFill>
                <a:latin typeface="Blanka"/>
                <a:ea typeface="Blanka"/>
                <a:cs typeface="Blanka"/>
                <a:sym typeface="Blanka"/>
              </a:rPr>
              <a:t>competitive analysis</a:t>
            </a:r>
          </a:p>
        </p:txBody>
      </p:sp>
      <p:sp>
        <p:nvSpPr>
          <p:cNvPr name="TextBox 5" id="5"/>
          <p:cNvSpPr txBox="true"/>
          <p:nvPr/>
        </p:nvSpPr>
        <p:spPr>
          <a:xfrm rot="0">
            <a:off x="1028700" y="4348454"/>
            <a:ext cx="8287882" cy="4259580"/>
          </a:xfrm>
          <a:prstGeom prst="rect">
            <a:avLst/>
          </a:prstGeom>
        </p:spPr>
        <p:txBody>
          <a:bodyPr anchor="t" rtlCol="false" tIns="0" lIns="0" bIns="0" rIns="0">
            <a:spAutoFit/>
          </a:bodyPr>
          <a:lstStyle/>
          <a:p>
            <a:pPr algn="l">
              <a:lnSpc>
                <a:spcPts val="4259"/>
              </a:lnSpc>
              <a:spcBef>
                <a:spcPct val="0"/>
              </a:spcBef>
            </a:pPr>
            <a:r>
              <a:rPr lang="en-US" sz="3000">
                <a:solidFill>
                  <a:srgbClr val="000000"/>
                </a:solidFill>
                <a:latin typeface="Farro"/>
                <a:ea typeface="Farro"/>
                <a:cs typeface="Farro"/>
                <a:sym typeface="Farro"/>
              </a:rPr>
              <a:t>World of Warcraft (WoW) is a massively multiplayer online role-playing game (MMORPG) developed by Blizzard Entertainment, set in the rich fantasy world of Azeroth. Players embark on epic quests, explore diverse landscapes, and engage in battles as they choose from various races and classes to shape their adventures.</a:t>
            </a:r>
          </a:p>
        </p:txBody>
      </p:sp>
      <p:grpSp>
        <p:nvGrpSpPr>
          <p:cNvPr name="Group 6" id="6"/>
          <p:cNvGrpSpPr/>
          <p:nvPr/>
        </p:nvGrpSpPr>
        <p:grpSpPr>
          <a:xfrm rot="0">
            <a:off x="9986769" y="4085483"/>
            <a:ext cx="8301231" cy="5397950"/>
            <a:chOff x="0" y="0"/>
            <a:chExt cx="11068308" cy="7197266"/>
          </a:xfrm>
        </p:grpSpPr>
        <p:sp>
          <p:nvSpPr>
            <p:cNvPr name="TextBox 7" id="7"/>
            <p:cNvSpPr txBox="true"/>
            <p:nvPr/>
          </p:nvSpPr>
          <p:spPr>
            <a:xfrm rot="0">
              <a:off x="0" y="3277669"/>
              <a:ext cx="8958336" cy="1731971"/>
            </a:xfrm>
            <a:prstGeom prst="rect">
              <a:avLst/>
            </a:prstGeom>
          </p:spPr>
          <p:txBody>
            <a:bodyPr anchor="t" rtlCol="false" tIns="0" lIns="0" bIns="0" rIns="0">
              <a:spAutoFit/>
            </a:bodyPr>
            <a:lstStyle/>
            <a:p>
              <a:pPr algn="l">
                <a:lnSpc>
                  <a:spcPts val="3492"/>
                </a:lnSpc>
              </a:pPr>
              <a:r>
                <a:rPr lang="en-US" sz="2459" b="true">
                  <a:solidFill>
                    <a:srgbClr val="000000"/>
                  </a:solidFill>
                  <a:latin typeface="Farro Bold"/>
                  <a:ea typeface="Farro Bold"/>
                  <a:cs typeface="Farro Bold"/>
                  <a:sym typeface="Farro Bold"/>
                </a:rPr>
                <a:t> UNIQUE SELLING POINT </a:t>
              </a:r>
            </a:p>
            <a:p>
              <a:pPr algn="l">
                <a:lnSpc>
                  <a:spcPts val="3492"/>
                </a:lnSpc>
                <a:spcBef>
                  <a:spcPct val="0"/>
                </a:spcBef>
              </a:pPr>
              <a:r>
                <a:rPr lang="en-US" b="true" sz="2459">
                  <a:solidFill>
                    <a:srgbClr val="000000"/>
                  </a:solidFill>
                  <a:latin typeface="Farro Bold"/>
                  <a:ea typeface="Farro Bold"/>
                  <a:cs typeface="Farro Bold"/>
                  <a:sym typeface="Farro Bold"/>
                </a:rPr>
                <a:t>An immersive lore-driven fantasy world with multiplayer raids and progression systems</a:t>
              </a:r>
            </a:p>
          </p:txBody>
        </p:sp>
        <p:sp>
          <p:nvSpPr>
            <p:cNvPr name="TextBox 8" id="8"/>
            <p:cNvSpPr txBox="true"/>
            <p:nvPr/>
          </p:nvSpPr>
          <p:spPr>
            <a:xfrm rot="0">
              <a:off x="0" y="1604339"/>
              <a:ext cx="7558902" cy="1146328"/>
            </a:xfrm>
            <a:prstGeom prst="rect">
              <a:avLst/>
            </a:prstGeom>
          </p:spPr>
          <p:txBody>
            <a:bodyPr anchor="t" rtlCol="false" tIns="0" lIns="0" bIns="0" rIns="0">
              <a:spAutoFit/>
            </a:bodyPr>
            <a:lstStyle/>
            <a:p>
              <a:pPr algn="l">
                <a:lnSpc>
                  <a:spcPts val="3492"/>
                </a:lnSpc>
              </a:pPr>
              <a:r>
                <a:rPr lang="en-US" sz="2459" b="true">
                  <a:solidFill>
                    <a:srgbClr val="000000"/>
                  </a:solidFill>
                  <a:latin typeface="Farro Bold"/>
                  <a:ea typeface="Farro Bold"/>
                  <a:cs typeface="Farro Bold"/>
                  <a:sym typeface="Farro Bold"/>
                </a:rPr>
                <a:t>TARGET AUDIENCE </a:t>
              </a:r>
            </a:p>
            <a:p>
              <a:pPr algn="l">
                <a:lnSpc>
                  <a:spcPts val="3492"/>
                </a:lnSpc>
                <a:spcBef>
                  <a:spcPct val="0"/>
                </a:spcBef>
              </a:pPr>
              <a:r>
                <a:rPr lang="en-US" b="true" sz="2459">
                  <a:solidFill>
                    <a:srgbClr val="000000"/>
                  </a:solidFill>
                  <a:latin typeface="Farro Bold"/>
                  <a:ea typeface="Farro Bold"/>
                  <a:cs typeface="Farro Bold"/>
                  <a:sym typeface="Farro Bold"/>
                </a:rPr>
                <a:t>Hardcore gamers, fantasy lovers</a:t>
              </a:r>
            </a:p>
          </p:txBody>
        </p:sp>
        <p:sp>
          <p:nvSpPr>
            <p:cNvPr name="TextBox 9" id="9"/>
            <p:cNvSpPr txBox="true"/>
            <p:nvPr/>
          </p:nvSpPr>
          <p:spPr>
            <a:xfrm rot="0">
              <a:off x="0" y="5465295"/>
              <a:ext cx="11068308" cy="1731971"/>
            </a:xfrm>
            <a:prstGeom prst="rect">
              <a:avLst/>
            </a:prstGeom>
          </p:spPr>
          <p:txBody>
            <a:bodyPr anchor="t" rtlCol="false" tIns="0" lIns="0" bIns="0" rIns="0">
              <a:spAutoFit/>
            </a:bodyPr>
            <a:lstStyle/>
            <a:p>
              <a:pPr algn="l">
                <a:lnSpc>
                  <a:spcPts val="3492"/>
                </a:lnSpc>
                <a:spcBef>
                  <a:spcPct val="0"/>
                </a:spcBef>
              </a:pPr>
              <a:r>
                <a:rPr lang="en-US" b="true" sz="2459">
                  <a:solidFill>
                    <a:srgbClr val="000000"/>
                  </a:solidFill>
                  <a:latin typeface="Farro Bold"/>
                  <a:ea typeface="Farro Bold"/>
                  <a:cs typeface="Farro Bold"/>
                  <a:sym typeface="Farro Bold"/>
                </a:rPr>
                <a:t>Gameplay Style</a:t>
              </a:r>
            </a:p>
            <a:p>
              <a:pPr algn="l">
                <a:lnSpc>
                  <a:spcPts val="3492"/>
                </a:lnSpc>
                <a:spcBef>
                  <a:spcPct val="0"/>
                </a:spcBef>
              </a:pPr>
              <a:r>
                <a:rPr lang="en-US" b="true" sz="2459">
                  <a:solidFill>
                    <a:srgbClr val="000000"/>
                  </a:solidFill>
                  <a:latin typeface="Farro Bold"/>
                  <a:ea typeface="Farro Bold"/>
                  <a:cs typeface="Farro Bold"/>
                  <a:sym typeface="Farro Bold"/>
                </a:rPr>
                <a:t>Open-world exploration, quest-driven progression, social multiplayer interactions</a:t>
              </a:r>
            </a:p>
          </p:txBody>
        </p:sp>
        <p:sp>
          <p:nvSpPr>
            <p:cNvPr name="TextBox 10" id="10"/>
            <p:cNvSpPr txBox="true"/>
            <p:nvPr/>
          </p:nvSpPr>
          <p:spPr>
            <a:xfrm rot="0">
              <a:off x="0" y="-66675"/>
              <a:ext cx="10148181" cy="1143443"/>
            </a:xfrm>
            <a:prstGeom prst="rect">
              <a:avLst/>
            </a:prstGeom>
          </p:spPr>
          <p:txBody>
            <a:bodyPr anchor="t" rtlCol="false" tIns="0" lIns="0" bIns="0" rIns="0">
              <a:spAutoFit/>
            </a:bodyPr>
            <a:lstStyle/>
            <a:p>
              <a:pPr algn="l">
                <a:lnSpc>
                  <a:spcPts val="3492"/>
                </a:lnSpc>
                <a:spcBef>
                  <a:spcPct val="0"/>
                </a:spcBef>
              </a:pPr>
              <a:r>
                <a:rPr lang="en-US" b="true" sz="2459">
                  <a:solidFill>
                    <a:srgbClr val="000000"/>
                  </a:solidFill>
                  <a:latin typeface="Farro Bold"/>
                  <a:ea typeface="Farro Bold"/>
                  <a:cs typeface="Farro Bold"/>
                  <a:sym typeface="Farro Bold"/>
                </a:rPr>
                <a:t>Monetization Model</a:t>
              </a:r>
            </a:p>
            <a:p>
              <a:pPr algn="l">
                <a:lnSpc>
                  <a:spcPts val="3492"/>
                </a:lnSpc>
                <a:spcBef>
                  <a:spcPct val="0"/>
                </a:spcBef>
              </a:pPr>
              <a:r>
                <a:rPr lang="en-US" b="true" sz="2459">
                  <a:solidFill>
                    <a:srgbClr val="000000"/>
                  </a:solidFill>
                  <a:latin typeface="Farro Bold"/>
                  <a:ea typeface="Farro Bold"/>
                  <a:cs typeface="Farro Bold"/>
                  <a:sym typeface="Farro Bold"/>
                </a:rPr>
                <a:t>Subscription-based with in-game purchases</a:t>
              </a:r>
            </a:p>
          </p:txBody>
        </p:sp>
      </p:gr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38888" r="0" b="-38888"/>
            </a:stretch>
          </a:blipFill>
        </p:spPr>
      </p:sp>
      <p:sp>
        <p:nvSpPr>
          <p:cNvPr name="TextBox 3" id="3"/>
          <p:cNvSpPr txBox="true"/>
          <p:nvPr/>
        </p:nvSpPr>
        <p:spPr>
          <a:xfrm rot="0">
            <a:off x="2242560" y="3716143"/>
            <a:ext cx="13802880" cy="2208235"/>
          </a:xfrm>
          <a:prstGeom prst="rect">
            <a:avLst/>
          </a:prstGeom>
        </p:spPr>
        <p:txBody>
          <a:bodyPr anchor="t" rtlCol="false" tIns="0" lIns="0" bIns="0" rIns="0">
            <a:spAutoFit/>
          </a:bodyPr>
          <a:lstStyle/>
          <a:p>
            <a:pPr algn="ctr">
              <a:lnSpc>
                <a:spcPts val="18028"/>
              </a:lnSpc>
              <a:spcBef>
                <a:spcPct val="0"/>
              </a:spcBef>
            </a:pPr>
            <a:r>
              <a:rPr lang="en-US" sz="12696">
                <a:solidFill>
                  <a:srgbClr val="000000"/>
                </a:solidFill>
                <a:latin typeface="Blanka"/>
                <a:ea typeface="Blanka"/>
                <a:cs typeface="Blanka"/>
                <a:sym typeface="Blanka"/>
              </a:rPr>
              <a:t>thank you</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38888" r="0" b="-38888"/>
            </a:stretch>
          </a:blipFill>
        </p:spPr>
      </p:sp>
      <p:sp>
        <p:nvSpPr>
          <p:cNvPr name="Freeform 3" id="3"/>
          <p:cNvSpPr/>
          <p:nvPr/>
        </p:nvSpPr>
        <p:spPr>
          <a:xfrm flipH="false" flipV="false" rot="0">
            <a:off x="5028008" y="-1258972"/>
            <a:ext cx="7398898" cy="7398898"/>
          </a:xfrm>
          <a:custGeom>
            <a:avLst/>
            <a:gdLst/>
            <a:ahLst/>
            <a:cxnLst/>
            <a:rect r="r" b="b" t="t" l="l"/>
            <a:pathLst>
              <a:path h="7398898" w="7398898">
                <a:moveTo>
                  <a:pt x="0" y="0"/>
                </a:moveTo>
                <a:lnTo>
                  <a:pt x="7398898" y="0"/>
                </a:lnTo>
                <a:lnTo>
                  <a:pt x="7398898" y="7398899"/>
                </a:lnTo>
                <a:lnTo>
                  <a:pt x="0" y="7398899"/>
                </a:lnTo>
                <a:lnTo>
                  <a:pt x="0" y="0"/>
                </a:lnTo>
                <a:close/>
              </a:path>
            </a:pathLst>
          </a:custGeom>
          <a:blipFill>
            <a:blip r:embed="rId3"/>
            <a:stretch>
              <a:fillRect l="0" t="0" r="0" b="0"/>
            </a:stretch>
          </a:blipFill>
        </p:spPr>
      </p:sp>
      <p:sp>
        <p:nvSpPr>
          <p:cNvPr name="TextBox 4" id="4"/>
          <p:cNvSpPr txBox="true"/>
          <p:nvPr/>
        </p:nvSpPr>
        <p:spPr>
          <a:xfrm rot="0">
            <a:off x="6235155" y="160109"/>
            <a:ext cx="10330477" cy="868591"/>
          </a:xfrm>
          <a:prstGeom prst="rect">
            <a:avLst/>
          </a:prstGeom>
        </p:spPr>
        <p:txBody>
          <a:bodyPr anchor="t" rtlCol="false" tIns="0" lIns="0" bIns="0" rIns="0">
            <a:spAutoFit/>
          </a:bodyPr>
          <a:lstStyle/>
          <a:p>
            <a:pPr algn="just">
              <a:lnSpc>
                <a:spcPts val="7169"/>
              </a:lnSpc>
              <a:spcBef>
                <a:spcPct val="0"/>
              </a:spcBef>
            </a:pPr>
            <a:r>
              <a:rPr lang="en-US" sz="5048">
                <a:solidFill>
                  <a:srgbClr val="000000"/>
                </a:solidFill>
                <a:latin typeface="Blanka"/>
                <a:ea typeface="Blanka"/>
                <a:cs typeface="Blanka"/>
                <a:sym typeface="Blanka"/>
              </a:rPr>
              <a:t>competitive analysis</a:t>
            </a:r>
          </a:p>
        </p:txBody>
      </p:sp>
      <p:sp>
        <p:nvSpPr>
          <p:cNvPr name="TextBox 5" id="5"/>
          <p:cNvSpPr txBox="true"/>
          <p:nvPr/>
        </p:nvSpPr>
        <p:spPr>
          <a:xfrm rot="0">
            <a:off x="1106133" y="3406533"/>
            <a:ext cx="7621324" cy="5667711"/>
          </a:xfrm>
          <a:prstGeom prst="rect">
            <a:avLst/>
          </a:prstGeom>
        </p:spPr>
        <p:txBody>
          <a:bodyPr anchor="t" rtlCol="false" tIns="0" lIns="0" bIns="0" rIns="0">
            <a:spAutoFit/>
          </a:bodyPr>
          <a:lstStyle/>
          <a:p>
            <a:pPr algn="l">
              <a:lnSpc>
                <a:spcPts val="5736"/>
              </a:lnSpc>
              <a:spcBef>
                <a:spcPct val="0"/>
              </a:spcBef>
            </a:pPr>
            <a:r>
              <a:rPr lang="en-US" sz="4039">
                <a:solidFill>
                  <a:srgbClr val="000000"/>
                </a:solidFill>
                <a:latin typeface="Farro"/>
                <a:ea typeface="Farro"/>
                <a:cs typeface="Farro"/>
                <a:sym typeface="Farro"/>
              </a:rPr>
              <a:t> Mario Kart is a beloved racing game series by Nintendo, featuring iconic characters from the Mario universe competing on whimsical tracks, using power-ups and items to outpace rivals in high-speed, chaotic fun.</a:t>
            </a:r>
          </a:p>
        </p:txBody>
      </p:sp>
      <p:grpSp>
        <p:nvGrpSpPr>
          <p:cNvPr name="Group 6" id="6"/>
          <p:cNvGrpSpPr/>
          <p:nvPr/>
        </p:nvGrpSpPr>
        <p:grpSpPr>
          <a:xfrm rot="0">
            <a:off x="9758580" y="3492258"/>
            <a:ext cx="6807052" cy="5532810"/>
            <a:chOff x="0" y="0"/>
            <a:chExt cx="9076069" cy="7377080"/>
          </a:xfrm>
        </p:grpSpPr>
        <p:sp>
          <p:nvSpPr>
            <p:cNvPr name="TextBox 7" id="7"/>
            <p:cNvSpPr txBox="true"/>
            <p:nvPr/>
          </p:nvSpPr>
          <p:spPr>
            <a:xfrm rot="0">
              <a:off x="0" y="-66675"/>
              <a:ext cx="6832336" cy="1143443"/>
            </a:xfrm>
            <a:prstGeom prst="rect">
              <a:avLst/>
            </a:prstGeom>
          </p:spPr>
          <p:txBody>
            <a:bodyPr anchor="t" rtlCol="false" tIns="0" lIns="0" bIns="0" rIns="0">
              <a:spAutoFit/>
            </a:bodyPr>
            <a:lstStyle/>
            <a:p>
              <a:pPr algn="l">
                <a:lnSpc>
                  <a:spcPts val="3492"/>
                </a:lnSpc>
              </a:pPr>
              <a:r>
                <a:rPr lang="en-US" sz="2459" b="true">
                  <a:solidFill>
                    <a:srgbClr val="000000"/>
                  </a:solidFill>
                  <a:latin typeface="Farro Bold"/>
                  <a:ea typeface="Farro Bold"/>
                  <a:cs typeface="Farro Bold"/>
                  <a:sym typeface="Farro Bold"/>
                </a:rPr>
                <a:t>TARGET AUDIENCE </a:t>
              </a:r>
            </a:p>
            <a:p>
              <a:pPr algn="l">
                <a:lnSpc>
                  <a:spcPts val="3492"/>
                </a:lnSpc>
                <a:spcBef>
                  <a:spcPct val="0"/>
                </a:spcBef>
              </a:pPr>
              <a:r>
                <a:rPr lang="en-US" b="true" sz="2459">
                  <a:solidFill>
                    <a:srgbClr val="000000"/>
                  </a:solidFill>
                  <a:latin typeface="Farro Bold"/>
                  <a:ea typeface="Farro Bold"/>
                  <a:cs typeface="Farro Bold"/>
                  <a:sym typeface="Farro Bold"/>
                </a:rPr>
                <a:t>All ages, casual gamers, Mario fans</a:t>
              </a:r>
            </a:p>
          </p:txBody>
        </p:sp>
        <p:sp>
          <p:nvSpPr>
            <p:cNvPr name="TextBox 8" id="8"/>
            <p:cNvSpPr txBox="true"/>
            <p:nvPr/>
          </p:nvSpPr>
          <p:spPr>
            <a:xfrm rot="0">
              <a:off x="0" y="3138619"/>
              <a:ext cx="9076069" cy="1727643"/>
            </a:xfrm>
            <a:prstGeom prst="rect">
              <a:avLst/>
            </a:prstGeom>
          </p:spPr>
          <p:txBody>
            <a:bodyPr anchor="t" rtlCol="false" tIns="0" lIns="0" bIns="0" rIns="0">
              <a:spAutoFit/>
            </a:bodyPr>
            <a:lstStyle/>
            <a:p>
              <a:pPr algn="l">
                <a:lnSpc>
                  <a:spcPts val="3492"/>
                </a:lnSpc>
              </a:pPr>
              <a:r>
                <a:rPr lang="en-US" sz="2459" b="true">
                  <a:solidFill>
                    <a:srgbClr val="000000"/>
                  </a:solidFill>
                  <a:latin typeface="Farro Bold"/>
                  <a:ea typeface="Farro Bold"/>
                  <a:cs typeface="Farro Bold"/>
                  <a:sym typeface="Farro Bold"/>
                </a:rPr>
                <a:t>UNIQUE SELLING POINT </a:t>
              </a:r>
            </a:p>
            <a:p>
              <a:pPr algn="l">
                <a:lnSpc>
                  <a:spcPts val="3492"/>
                </a:lnSpc>
                <a:spcBef>
                  <a:spcPct val="0"/>
                </a:spcBef>
              </a:pPr>
              <a:r>
                <a:rPr lang="en-US" b="true" sz="2459">
                  <a:solidFill>
                    <a:srgbClr val="000000"/>
                  </a:solidFill>
                  <a:latin typeface="Farro Bold"/>
                  <a:ea typeface="Farro Bold"/>
                  <a:cs typeface="Farro Bold"/>
                  <a:sym typeface="Farro Bold"/>
                </a:rPr>
                <a:t>Fast-paced races with quirky power-ups and iconic characters from the Mario series</a:t>
              </a:r>
            </a:p>
          </p:txBody>
        </p:sp>
        <p:sp>
          <p:nvSpPr>
            <p:cNvPr name="TextBox 9" id="9"/>
            <p:cNvSpPr txBox="true"/>
            <p:nvPr/>
          </p:nvSpPr>
          <p:spPr>
            <a:xfrm rot="0">
              <a:off x="0" y="1365001"/>
              <a:ext cx="8619510" cy="1574642"/>
            </a:xfrm>
            <a:prstGeom prst="rect">
              <a:avLst/>
            </a:prstGeom>
          </p:spPr>
          <p:txBody>
            <a:bodyPr anchor="t" rtlCol="false" tIns="0" lIns="0" bIns="0" rIns="0">
              <a:spAutoFit/>
            </a:bodyPr>
            <a:lstStyle/>
            <a:p>
              <a:pPr algn="l">
                <a:lnSpc>
                  <a:spcPts val="3152"/>
                </a:lnSpc>
              </a:pPr>
              <a:r>
                <a:rPr lang="en-US" sz="2220" b="true">
                  <a:solidFill>
                    <a:srgbClr val="000000"/>
                  </a:solidFill>
                  <a:latin typeface="Farro Bold"/>
                  <a:ea typeface="Farro Bold"/>
                  <a:cs typeface="Farro Bold"/>
                  <a:sym typeface="Farro Bold"/>
                </a:rPr>
                <a:t>GAMEPLAY STYLE</a:t>
              </a:r>
            </a:p>
            <a:p>
              <a:pPr algn="l">
                <a:lnSpc>
                  <a:spcPts val="3152"/>
                </a:lnSpc>
                <a:spcBef>
                  <a:spcPct val="0"/>
                </a:spcBef>
              </a:pPr>
              <a:r>
                <a:rPr lang="en-US" b="true" sz="2220">
                  <a:solidFill>
                    <a:srgbClr val="000000"/>
                  </a:solidFill>
                  <a:latin typeface="Farro Bold"/>
                  <a:ea typeface="Farro Bold"/>
                  <a:cs typeface="Farro Bold"/>
                  <a:sym typeface="Farro Bold"/>
                </a:rPr>
                <a:t>Competitive multiplayer races on imaginative tracks with item-based combat</a:t>
              </a:r>
            </a:p>
          </p:txBody>
        </p:sp>
        <p:sp>
          <p:nvSpPr>
            <p:cNvPr name="TextBox 10" id="10"/>
            <p:cNvSpPr txBox="true"/>
            <p:nvPr/>
          </p:nvSpPr>
          <p:spPr>
            <a:xfrm rot="0">
              <a:off x="0" y="5065238"/>
              <a:ext cx="6071783" cy="2311843"/>
            </a:xfrm>
            <a:prstGeom prst="rect">
              <a:avLst/>
            </a:prstGeom>
          </p:spPr>
          <p:txBody>
            <a:bodyPr anchor="t" rtlCol="false" tIns="0" lIns="0" bIns="0" rIns="0">
              <a:spAutoFit/>
            </a:bodyPr>
            <a:lstStyle/>
            <a:p>
              <a:pPr algn="l">
                <a:lnSpc>
                  <a:spcPts val="3492"/>
                </a:lnSpc>
                <a:spcBef>
                  <a:spcPct val="0"/>
                </a:spcBef>
              </a:pPr>
              <a:r>
                <a:rPr lang="en-US" b="true" sz="2459">
                  <a:solidFill>
                    <a:srgbClr val="000000"/>
                  </a:solidFill>
                  <a:latin typeface="Farro Bold"/>
                  <a:ea typeface="Farro Bold"/>
                  <a:cs typeface="Farro Bold"/>
                  <a:sym typeface="Farro Bold"/>
                </a:rPr>
                <a:t>Monetization Model</a:t>
              </a:r>
            </a:p>
            <a:p>
              <a:pPr algn="l">
                <a:lnSpc>
                  <a:spcPts val="3492"/>
                </a:lnSpc>
                <a:spcBef>
                  <a:spcPct val="0"/>
                </a:spcBef>
              </a:pPr>
              <a:r>
                <a:rPr lang="en-US" b="true" sz="2459">
                  <a:solidFill>
                    <a:srgbClr val="000000"/>
                  </a:solidFill>
                  <a:latin typeface="Farro Bold"/>
                  <a:ea typeface="Farro Bold"/>
                  <a:cs typeface="Farro Bold"/>
                  <a:sym typeface="Farro Bold"/>
                </a:rPr>
                <a:t>Pay-per-title; free-to-play mobile version with microtransactions</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38888" r="0" b="-38888"/>
            </a:stretch>
          </a:blipFill>
        </p:spPr>
      </p:sp>
      <p:sp>
        <p:nvSpPr>
          <p:cNvPr name="Freeform 3" id="3"/>
          <p:cNvSpPr/>
          <p:nvPr/>
        </p:nvSpPr>
        <p:spPr>
          <a:xfrm flipH="false" flipV="false" rot="0">
            <a:off x="6309029" y="843199"/>
            <a:ext cx="5669942" cy="3185787"/>
          </a:xfrm>
          <a:custGeom>
            <a:avLst/>
            <a:gdLst/>
            <a:ahLst/>
            <a:cxnLst/>
            <a:rect r="r" b="b" t="t" l="l"/>
            <a:pathLst>
              <a:path h="3185787" w="5669942">
                <a:moveTo>
                  <a:pt x="0" y="0"/>
                </a:moveTo>
                <a:lnTo>
                  <a:pt x="5669942" y="0"/>
                </a:lnTo>
                <a:lnTo>
                  <a:pt x="5669942" y="3185787"/>
                </a:lnTo>
                <a:lnTo>
                  <a:pt x="0" y="3185787"/>
                </a:lnTo>
                <a:lnTo>
                  <a:pt x="0" y="0"/>
                </a:lnTo>
                <a:close/>
              </a:path>
            </a:pathLst>
          </a:custGeom>
          <a:blipFill>
            <a:blip r:embed="rId3"/>
            <a:stretch>
              <a:fillRect l="0" t="0" r="0" b="0"/>
            </a:stretch>
          </a:blipFill>
        </p:spPr>
      </p:sp>
      <p:sp>
        <p:nvSpPr>
          <p:cNvPr name="TextBox 4" id="4"/>
          <p:cNvSpPr txBox="true"/>
          <p:nvPr/>
        </p:nvSpPr>
        <p:spPr>
          <a:xfrm rot="0">
            <a:off x="5346763" y="-104775"/>
            <a:ext cx="10330477" cy="868591"/>
          </a:xfrm>
          <a:prstGeom prst="rect">
            <a:avLst/>
          </a:prstGeom>
        </p:spPr>
        <p:txBody>
          <a:bodyPr anchor="t" rtlCol="false" tIns="0" lIns="0" bIns="0" rIns="0">
            <a:spAutoFit/>
          </a:bodyPr>
          <a:lstStyle/>
          <a:p>
            <a:pPr algn="just">
              <a:lnSpc>
                <a:spcPts val="7169"/>
              </a:lnSpc>
              <a:spcBef>
                <a:spcPct val="0"/>
              </a:spcBef>
            </a:pPr>
            <a:r>
              <a:rPr lang="en-US" sz="5048">
                <a:solidFill>
                  <a:srgbClr val="000000"/>
                </a:solidFill>
                <a:latin typeface="Blanka"/>
                <a:ea typeface="Blanka"/>
                <a:cs typeface="Blanka"/>
                <a:sym typeface="Blanka"/>
              </a:rPr>
              <a:t>competitive analysis</a:t>
            </a:r>
          </a:p>
        </p:txBody>
      </p:sp>
      <p:sp>
        <p:nvSpPr>
          <p:cNvPr name="TextBox 5" id="5"/>
          <p:cNvSpPr txBox="true"/>
          <p:nvPr/>
        </p:nvSpPr>
        <p:spPr>
          <a:xfrm rot="0">
            <a:off x="1675920" y="4013119"/>
            <a:ext cx="7468080" cy="5920569"/>
          </a:xfrm>
          <a:prstGeom prst="rect">
            <a:avLst/>
          </a:prstGeom>
        </p:spPr>
        <p:txBody>
          <a:bodyPr anchor="t" rtlCol="false" tIns="0" lIns="0" bIns="0" rIns="0">
            <a:spAutoFit/>
          </a:bodyPr>
          <a:lstStyle/>
          <a:p>
            <a:pPr algn="l">
              <a:lnSpc>
                <a:spcPts val="5309"/>
              </a:lnSpc>
              <a:spcBef>
                <a:spcPct val="0"/>
              </a:spcBef>
            </a:pPr>
            <a:r>
              <a:rPr lang="en-US" sz="3739">
                <a:solidFill>
                  <a:srgbClr val="000000"/>
                </a:solidFill>
                <a:latin typeface="Farro"/>
                <a:ea typeface="Farro"/>
                <a:cs typeface="Farro"/>
                <a:sym typeface="Farro"/>
              </a:rPr>
              <a:t>Animal Crossing is a life-simulation game by Nintendo, where players create and manage their own idyllic village, interacting with anthropomorphic animal residents, customizing spaces, and enjoying a peaceful, open-ended world.</a:t>
            </a:r>
          </a:p>
        </p:txBody>
      </p:sp>
      <p:grpSp>
        <p:nvGrpSpPr>
          <p:cNvPr name="Group 6" id="6"/>
          <p:cNvGrpSpPr/>
          <p:nvPr/>
        </p:nvGrpSpPr>
        <p:grpSpPr>
          <a:xfrm rot="0">
            <a:off x="10512002" y="4105186"/>
            <a:ext cx="6176741" cy="5809348"/>
            <a:chOff x="0" y="0"/>
            <a:chExt cx="8235654" cy="7745798"/>
          </a:xfrm>
        </p:grpSpPr>
        <p:sp>
          <p:nvSpPr>
            <p:cNvPr name="TextBox 7" id="7"/>
            <p:cNvSpPr txBox="true"/>
            <p:nvPr/>
          </p:nvSpPr>
          <p:spPr>
            <a:xfrm rot="0">
              <a:off x="0" y="5903095"/>
              <a:ext cx="8235654" cy="1842703"/>
            </a:xfrm>
            <a:prstGeom prst="rect">
              <a:avLst/>
            </a:prstGeom>
          </p:spPr>
          <p:txBody>
            <a:bodyPr anchor="t" rtlCol="false" tIns="0" lIns="0" bIns="0" rIns="0">
              <a:spAutoFit/>
            </a:bodyPr>
            <a:lstStyle/>
            <a:p>
              <a:pPr algn="l">
                <a:lnSpc>
                  <a:spcPts val="3754"/>
                </a:lnSpc>
                <a:spcBef>
                  <a:spcPct val="0"/>
                </a:spcBef>
              </a:pPr>
              <a:r>
                <a:rPr lang="en-US" b="true" sz="2644">
                  <a:solidFill>
                    <a:srgbClr val="000000"/>
                  </a:solidFill>
                  <a:latin typeface="Farro Bold"/>
                  <a:ea typeface="Farro Bold"/>
                  <a:cs typeface="Farro Bold"/>
                  <a:sym typeface="Farro Bold"/>
                </a:rPr>
                <a:t>Unique Selling Point</a:t>
              </a:r>
            </a:p>
            <a:p>
              <a:pPr algn="l">
                <a:lnSpc>
                  <a:spcPts val="3754"/>
                </a:lnSpc>
                <a:spcBef>
                  <a:spcPct val="0"/>
                </a:spcBef>
              </a:pPr>
              <a:r>
                <a:rPr lang="en-US" b="true" sz="2644">
                  <a:solidFill>
                    <a:srgbClr val="000000"/>
                  </a:solidFill>
                  <a:latin typeface="Farro Bold"/>
                  <a:ea typeface="Farro Bold"/>
                  <a:cs typeface="Farro Bold"/>
                  <a:sym typeface="Farro Bold"/>
                </a:rPr>
                <a:t>Open-ended gameplay focusing on community building and creativity</a:t>
              </a:r>
            </a:p>
          </p:txBody>
        </p:sp>
        <p:sp>
          <p:nvSpPr>
            <p:cNvPr name="TextBox 8" id="8"/>
            <p:cNvSpPr txBox="true"/>
            <p:nvPr/>
          </p:nvSpPr>
          <p:spPr>
            <a:xfrm rot="0">
              <a:off x="0" y="2056065"/>
              <a:ext cx="7850129" cy="1214683"/>
            </a:xfrm>
            <a:prstGeom prst="rect">
              <a:avLst/>
            </a:prstGeom>
          </p:spPr>
          <p:txBody>
            <a:bodyPr anchor="t" rtlCol="false" tIns="0" lIns="0" bIns="0" rIns="0">
              <a:spAutoFit/>
            </a:bodyPr>
            <a:lstStyle/>
            <a:p>
              <a:pPr algn="l">
                <a:lnSpc>
                  <a:spcPts val="3754"/>
                </a:lnSpc>
                <a:spcBef>
                  <a:spcPct val="0"/>
                </a:spcBef>
              </a:pPr>
              <a:r>
                <a:rPr lang="en-US" b="true" sz="2644">
                  <a:solidFill>
                    <a:srgbClr val="000000"/>
                  </a:solidFill>
                  <a:latin typeface="Farro Bold"/>
                  <a:ea typeface="Farro Bold"/>
                  <a:cs typeface="Farro Bold"/>
                  <a:sym typeface="Farro Bold"/>
                </a:rPr>
                <a:t>Target Audience</a:t>
              </a:r>
            </a:p>
            <a:p>
              <a:pPr algn="l">
                <a:lnSpc>
                  <a:spcPts val="3754"/>
                </a:lnSpc>
                <a:spcBef>
                  <a:spcPct val="0"/>
                </a:spcBef>
              </a:pPr>
              <a:r>
                <a:rPr lang="en-US" b="true" sz="2644">
                  <a:solidFill>
                    <a:srgbClr val="000000"/>
                  </a:solidFill>
                  <a:latin typeface="Farro Bold"/>
                  <a:ea typeface="Farro Bold"/>
                  <a:cs typeface="Farro Bold"/>
                  <a:sym typeface="Farro Bold"/>
                </a:rPr>
                <a:t>Relaxation seekers, creative players</a:t>
              </a:r>
            </a:p>
          </p:txBody>
        </p:sp>
        <p:sp>
          <p:nvSpPr>
            <p:cNvPr name="TextBox 9" id="9"/>
            <p:cNvSpPr txBox="true"/>
            <p:nvPr/>
          </p:nvSpPr>
          <p:spPr>
            <a:xfrm rot="0">
              <a:off x="0" y="3541260"/>
              <a:ext cx="8106520" cy="2418985"/>
            </a:xfrm>
            <a:prstGeom prst="rect">
              <a:avLst/>
            </a:prstGeom>
          </p:spPr>
          <p:txBody>
            <a:bodyPr anchor="t" rtlCol="false" tIns="0" lIns="0" bIns="0" rIns="0">
              <a:spAutoFit/>
            </a:bodyPr>
            <a:lstStyle/>
            <a:p>
              <a:pPr algn="l">
                <a:lnSpc>
                  <a:spcPts val="3645"/>
                </a:lnSpc>
                <a:spcBef>
                  <a:spcPct val="0"/>
                </a:spcBef>
              </a:pPr>
              <a:r>
                <a:rPr lang="en-US" b="true" sz="2567">
                  <a:solidFill>
                    <a:srgbClr val="000000"/>
                  </a:solidFill>
                  <a:latin typeface="Farro Bold"/>
                  <a:ea typeface="Farro Bold"/>
                  <a:cs typeface="Farro Bold"/>
                  <a:sym typeface="Farro Bold"/>
                </a:rPr>
                <a:t>Gameplay Style</a:t>
              </a:r>
            </a:p>
            <a:p>
              <a:pPr algn="l">
                <a:lnSpc>
                  <a:spcPts val="3645"/>
                </a:lnSpc>
                <a:spcBef>
                  <a:spcPct val="0"/>
                </a:spcBef>
              </a:pPr>
              <a:r>
                <a:rPr lang="en-US" b="true" sz="2567">
                  <a:solidFill>
                    <a:srgbClr val="000000"/>
                  </a:solidFill>
                  <a:latin typeface="Farro Bold"/>
                  <a:ea typeface="Farro Bold"/>
                  <a:cs typeface="Farro Bold"/>
                  <a:sym typeface="Farro Bold"/>
                </a:rPr>
                <a:t>Non-linear, real-time gameplay focused on customization, socializing, and events</a:t>
              </a:r>
            </a:p>
          </p:txBody>
        </p:sp>
        <p:sp>
          <p:nvSpPr>
            <p:cNvPr name="TextBox 10" id="10"/>
            <p:cNvSpPr txBox="true"/>
            <p:nvPr/>
          </p:nvSpPr>
          <p:spPr>
            <a:xfrm rot="0">
              <a:off x="0" y="-57150"/>
              <a:ext cx="7264299" cy="1842703"/>
            </a:xfrm>
            <a:prstGeom prst="rect">
              <a:avLst/>
            </a:prstGeom>
          </p:spPr>
          <p:txBody>
            <a:bodyPr anchor="t" rtlCol="false" tIns="0" lIns="0" bIns="0" rIns="0">
              <a:spAutoFit/>
            </a:bodyPr>
            <a:lstStyle/>
            <a:p>
              <a:pPr algn="l">
                <a:lnSpc>
                  <a:spcPts val="3754"/>
                </a:lnSpc>
                <a:spcBef>
                  <a:spcPct val="0"/>
                </a:spcBef>
              </a:pPr>
              <a:r>
                <a:rPr lang="en-US" b="true" sz="2644">
                  <a:solidFill>
                    <a:srgbClr val="000000"/>
                  </a:solidFill>
                  <a:latin typeface="Farro Bold"/>
                  <a:ea typeface="Farro Bold"/>
                  <a:cs typeface="Farro Bold"/>
                  <a:sym typeface="Farro Bold"/>
                </a:rPr>
                <a:t>Monetization Model</a:t>
              </a:r>
            </a:p>
            <a:p>
              <a:pPr algn="l">
                <a:lnSpc>
                  <a:spcPts val="3754"/>
                </a:lnSpc>
                <a:spcBef>
                  <a:spcPct val="0"/>
                </a:spcBef>
              </a:pPr>
              <a:r>
                <a:rPr lang="en-US" b="true" sz="2644">
                  <a:solidFill>
                    <a:srgbClr val="000000"/>
                  </a:solidFill>
                  <a:latin typeface="Farro Bold"/>
                  <a:ea typeface="Farro Bold"/>
                  <a:cs typeface="Farro Bold"/>
                  <a:sym typeface="Farro Bold"/>
                </a:rPr>
                <a:t>Pay-per-title with optional in-game purchases in mobile version</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D9D9D9"/>
        </a:solidFill>
      </p:bgPr>
    </p:bg>
    <p:spTree>
      <p:nvGrpSpPr>
        <p:cNvPr id="1" name=""/>
        <p:cNvGrpSpPr/>
        <p:nvPr/>
      </p:nvGrpSpPr>
      <p:grpSpPr>
        <a:xfrm>
          <a:off x="0" y="0"/>
          <a:ext cx="0" cy="0"/>
          <a:chOff x="0" y="0"/>
          <a:chExt cx="0" cy="0"/>
        </a:xfrm>
      </p:grpSpPr>
      <p:sp>
        <p:nvSpPr>
          <p:cNvPr name="Freeform 2" id="2"/>
          <p:cNvSpPr/>
          <p:nvPr/>
        </p:nvSpPr>
        <p:spPr>
          <a:xfrm flipH="false" flipV="false" rot="0">
            <a:off x="2286140" y="28575"/>
            <a:ext cx="13715721" cy="10274322"/>
          </a:xfrm>
          <a:custGeom>
            <a:avLst/>
            <a:gdLst/>
            <a:ahLst/>
            <a:cxnLst/>
            <a:rect r="r" b="b" t="t" l="l"/>
            <a:pathLst>
              <a:path h="10274322" w="13715721">
                <a:moveTo>
                  <a:pt x="0" y="0"/>
                </a:moveTo>
                <a:lnTo>
                  <a:pt x="13715720" y="0"/>
                </a:lnTo>
                <a:lnTo>
                  <a:pt x="13715720" y="10274322"/>
                </a:lnTo>
                <a:lnTo>
                  <a:pt x="0" y="102743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2628900" y="5750863"/>
            <a:ext cx="7315200" cy="1556143"/>
          </a:xfrm>
          <a:custGeom>
            <a:avLst/>
            <a:gdLst/>
            <a:ahLst/>
            <a:cxnLst/>
            <a:rect r="r" b="b" t="t" l="l"/>
            <a:pathLst>
              <a:path h="1556143" w="7315200">
                <a:moveTo>
                  <a:pt x="0" y="0"/>
                </a:moveTo>
                <a:lnTo>
                  <a:pt x="7315200" y="0"/>
                </a:lnTo>
                <a:lnTo>
                  <a:pt x="7315200" y="1556142"/>
                </a:lnTo>
                <a:lnTo>
                  <a:pt x="0" y="15561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3598582" y="2879529"/>
            <a:ext cx="7315200" cy="1556143"/>
          </a:xfrm>
          <a:custGeom>
            <a:avLst/>
            <a:gdLst/>
            <a:ahLst/>
            <a:cxnLst/>
            <a:rect r="r" b="b" t="t" l="l"/>
            <a:pathLst>
              <a:path h="1556143" w="7315200">
                <a:moveTo>
                  <a:pt x="0" y="0"/>
                </a:moveTo>
                <a:lnTo>
                  <a:pt x="7315200" y="0"/>
                </a:lnTo>
                <a:lnTo>
                  <a:pt x="7315200" y="1556142"/>
                </a:lnTo>
                <a:lnTo>
                  <a:pt x="0" y="15561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795312" y="4712447"/>
            <a:ext cx="5559345" cy="830580"/>
          </a:xfrm>
          <a:prstGeom prst="rect">
            <a:avLst/>
          </a:prstGeom>
        </p:spPr>
        <p:txBody>
          <a:bodyPr anchor="t" rtlCol="false" tIns="0" lIns="0" bIns="0" rIns="0">
            <a:spAutoFit/>
          </a:bodyPr>
          <a:lstStyle/>
          <a:p>
            <a:pPr algn="ctr">
              <a:lnSpc>
                <a:spcPts val="6719"/>
              </a:lnSpc>
              <a:spcBef>
                <a:spcPct val="0"/>
              </a:spcBef>
            </a:pPr>
            <a:r>
              <a:rPr lang="en-US" sz="4800">
                <a:solidFill>
                  <a:srgbClr val="3D455C"/>
                </a:solidFill>
                <a:latin typeface="Blanka"/>
                <a:ea typeface="Blanka"/>
                <a:cs typeface="Blanka"/>
                <a:sym typeface="Blanka"/>
              </a:rPr>
              <a:t>new game</a:t>
            </a:r>
          </a:p>
        </p:txBody>
      </p:sp>
      <p:sp>
        <p:nvSpPr>
          <p:cNvPr name="Freeform 6" id="6"/>
          <p:cNvSpPr/>
          <p:nvPr/>
        </p:nvSpPr>
        <p:spPr>
          <a:xfrm flipH="false" flipV="false" rot="0">
            <a:off x="3043030" y="4970603"/>
            <a:ext cx="790648" cy="419044"/>
          </a:xfrm>
          <a:custGeom>
            <a:avLst/>
            <a:gdLst/>
            <a:ahLst/>
            <a:cxnLst/>
            <a:rect r="r" b="b" t="t" l="l"/>
            <a:pathLst>
              <a:path h="419044" w="790648">
                <a:moveTo>
                  <a:pt x="0" y="0"/>
                </a:moveTo>
                <a:lnTo>
                  <a:pt x="790649" y="0"/>
                </a:lnTo>
                <a:lnTo>
                  <a:pt x="790649" y="419044"/>
                </a:lnTo>
                <a:lnTo>
                  <a:pt x="0" y="4190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5574985" y="-255340"/>
            <a:ext cx="7957294" cy="2999095"/>
          </a:xfrm>
          <a:prstGeom prst="rect">
            <a:avLst/>
          </a:prstGeom>
        </p:spPr>
        <p:txBody>
          <a:bodyPr anchor="t" rtlCol="false" tIns="0" lIns="0" bIns="0" rIns="0">
            <a:spAutoFit/>
          </a:bodyPr>
          <a:lstStyle/>
          <a:p>
            <a:pPr algn="ctr" marL="0" indent="0" lvl="0">
              <a:lnSpc>
                <a:spcPts val="24420"/>
              </a:lnSpc>
              <a:spcBef>
                <a:spcPct val="0"/>
              </a:spcBef>
            </a:pPr>
            <a:r>
              <a:rPr lang="en-US" sz="17443">
                <a:solidFill>
                  <a:srgbClr val="3D455C"/>
                </a:solidFill>
                <a:latin typeface="Blanka"/>
                <a:ea typeface="Blanka"/>
                <a:cs typeface="Blanka"/>
                <a:sym typeface="Blanka"/>
              </a:rPr>
              <a:t>IK</a:t>
            </a:r>
            <a:r>
              <a:rPr lang="en-US" sz="17443" strike="noStrike" u="none">
                <a:solidFill>
                  <a:srgbClr val="3D455C"/>
                </a:solidFill>
                <a:latin typeface="Blanka"/>
                <a:ea typeface="Blanka"/>
                <a:cs typeface="Blanka"/>
                <a:sym typeface="Blanka"/>
              </a:rPr>
              <a:t>AROS</a:t>
            </a:r>
          </a:p>
        </p:txBody>
      </p:sp>
      <p:sp>
        <p:nvSpPr>
          <p:cNvPr name="TextBox 8" id="8"/>
          <p:cNvSpPr txBox="true"/>
          <p:nvPr/>
        </p:nvSpPr>
        <p:spPr>
          <a:xfrm rot="0">
            <a:off x="8242114" y="2551606"/>
            <a:ext cx="5559345" cy="463238"/>
          </a:xfrm>
          <a:prstGeom prst="rect">
            <a:avLst/>
          </a:prstGeom>
        </p:spPr>
        <p:txBody>
          <a:bodyPr anchor="t" rtlCol="false" tIns="0" lIns="0" bIns="0" rIns="0">
            <a:spAutoFit/>
          </a:bodyPr>
          <a:lstStyle/>
          <a:p>
            <a:pPr algn="ctr">
              <a:lnSpc>
                <a:spcPts val="3746"/>
              </a:lnSpc>
            </a:pPr>
            <a:r>
              <a:rPr lang="en-US" sz="2675">
                <a:solidFill>
                  <a:srgbClr val="3D455C"/>
                </a:solidFill>
                <a:latin typeface="Blanka"/>
                <a:ea typeface="Blanka"/>
                <a:cs typeface="Blanka"/>
                <a:sym typeface="Blanka"/>
              </a:rPr>
              <a:t>THE SAVIOUR OF SEVEN LANDS</a:t>
            </a:r>
          </a:p>
        </p:txBody>
      </p:sp>
      <p:sp>
        <p:nvSpPr>
          <p:cNvPr name="Freeform 9" id="9"/>
          <p:cNvSpPr/>
          <p:nvPr/>
        </p:nvSpPr>
        <p:spPr>
          <a:xfrm flipH="false" flipV="false" rot="0">
            <a:off x="7869895" y="2608756"/>
            <a:ext cx="6855729" cy="7296024"/>
          </a:xfrm>
          <a:custGeom>
            <a:avLst/>
            <a:gdLst/>
            <a:ahLst/>
            <a:cxnLst/>
            <a:rect r="r" b="b" t="t" l="l"/>
            <a:pathLst>
              <a:path h="7296024" w="6855729">
                <a:moveTo>
                  <a:pt x="0" y="0"/>
                </a:moveTo>
                <a:lnTo>
                  <a:pt x="6855730" y="0"/>
                </a:lnTo>
                <a:lnTo>
                  <a:pt x="6855730" y="7296024"/>
                </a:lnTo>
                <a:lnTo>
                  <a:pt x="0" y="7296024"/>
                </a:lnTo>
                <a:lnTo>
                  <a:pt x="0" y="0"/>
                </a:lnTo>
                <a:close/>
              </a:path>
            </a:pathLst>
          </a:custGeom>
          <a:blipFill>
            <a:blip r:embed="rId8">
              <a:alphaModFix amt="92000"/>
            </a:blip>
            <a:stretch>
              <a:fillRect l="-3211" t="0" r="-3211" b="0"/>
            </a:stretch>
          </a:blipFill>
        </p:spPr>
      </p:sp>
      <p:sp>
        <p:nvSpPr>
          <p:cNvPr name="Freeform 10" id="10"/>
          <p:cNvSpPr/>
          <p:nvPr/>
        </p:nvSpPr>
        <p:spPr>
          <a:xfrm flipH="false" flipV="false" rot="0">
            <a:off x="3438354" y="5589639"/>
            <a:ext cx="386525" cy="523618"/>
          </a:xfrm>
          <a:custGeom>
            <a:avLst/>
            <a:gdLst/>
            <a:ahLst/>
            <a:cxnLst/>
            <a:rect r="r" b="b" t="t" l="l"/>
            <a:pathLst>
              <a:path h="523618" w="386525">
                <a:moveTo>
                  <a:pt x="0" y="0"/>
                </a:moveTo>
                <a:lnTo>
                  <a:pt x="386526" y="0"/>
                </a:lnTo>
                <a:lnTo>
                  <a:pt x="386526" y="523618"/>
                </a:lnTo>
                <a:lnTo>
                  <a:pt x="0" y="5236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4258818" y="4161267"/>
            <a:ext cx="2632333" cy="655955"/>
          </a:xfrm>
          <a:prstGeom prst="rect">
            <a:avLst/>
          </a:prstGeom>
        </p:spPr>
        <p:txBody>
          <a:bodyPr anchor="t" rtlCol="false" tIns="0" lIns="0" bIns="0" rIns="0">
            <a:spAutoFit/>
          </a:bodyPr>
          <a:lstStyle/>
          <a:p>
            <a:pPr algn="ctr">
              <a:lnSpc>
                <a:spcPts val="5320"/>
              </a:lnSpc>
              <a:spcBef>
                <a:spcPct val="0"/>
              </a:spcBef>
            </a:pPr>
            <a:r>
              <a:rPr lang="en-US" sz="3800">
                <a:solidFill>
                  <a:srgbClr val="3D455C"/>
                </a:solidFill>
                <a:latin typeface="Blanka"/>
                <a:ea typeface="Blanka"/>
                <a:cs typeface="Blanka"/>
                <a:sym typeface="Blanka"/>
              </a:rPr>
              <a:t>continue</a:t>
            </a:r>
          </a:p>
        </p:txBody>
      </p:sp>
      <p:sp>
        <p:nvSpPr>
          <p:cNvPr name="TextBox 12" id="12"/>
          <p:cNvSpPr txBox="true"/>
          <p:nvPr/>
        </p:nvSpPr>
        <p:spPr>
          <a:xfrm rot="0">
            <a:off x="2682770" y="6659245"/>
            <a:ext cx="5559345" cy="655955"/>
          </a:xfrm>
          <a:prstGeom prst="rect">
            <a:avLst/>
          </a:prstGeom>
        </p:spPr>
        <p:txBody>
          <a:bodyPr anchor="t" rtlCol="false" tIns="0" lIns="0" bIns="0" rIns="0">
            <a:spAutoFit/>
          </a:bodyPr>
          <a:lstStyle/>
          <a:p>
            <a:pPr algn="ctr">
              <a:lnSpc>
                <a:spcPts val="5320"/>
              </a:lnSpc>
              <a:spcBef>
                <a:spcPct val="0"/>
              </a:spcBef>
            </a:pPr>
            <a:r>
              <a:rPr lang="en-US" sz="3800">
                <a:solidFill>
                  <a:srgbClr val="3D455C"/>
                </a:solidFill>
                <a:latin typeface="Blanka"/>
                <a:ea typeface="Blanka"/>
                <a:cs typeface="Blanka"/>
                <a:sym typeface="Blanka"/>
              </a:rPr>
              <a:t>options</a:t>
            </a:r>
          </a:p>
        </p:txBody>
      </p:sp>
      <p:sp>
        <p:nvSpPr>
          <p:cNvPr name="TextBox 13" id="13"/>
          <p:cNvSpPr txBox="true"/>
          <p:nvPr/>
        </p:nvSpPr>
        <p:spPr>
          <a:xfrm rot="0">
            <a:off x="2682770" y="7252899"/>
            <a:ext cx="5559345" cy="655955"/>
          </a:xfrm>
          <a:prstGeom prst="rect">
            <a:avLst/>
          </a:prstGeom>
        </p:spPr>
        <p:txBody>
          <a:bodyPr anchor="t" rtlCol="false" tIns="0" lIns="0" bIns="0" rIns="0">
            <a:spAutoFit/>
          </a:bodyPr>
          <a:lstStyle/>
          <a:p>
            <a:pPr algn="ctr">
              <a:lnSpc>
                <a:spcPts val="5320"/>
              </a:lnSpc>
              <a:spcBef>
                <a:spcPct val="0"/>
              </a:spcBef>
            </a:pPr>
            <a:r>
              <a:rPr lang="en-US" sz="3800">
                <a:solidFill>
                  <a:srgbClr val="3D455C"/>
                </a:solidFill>
                <a:latin typeface="Blanka"/>
                <a:ea typeface="Blanka"/>
                <a:cs typeface="Blanka"/>
                <a:sym typeface="Blanka"/>
              </a:rPr>
              <a:t>quit game</a:t>
            </a:r>
          </a:p>
        </p:txBody>
      </p:sp>
      <p:sp>
        <p:nvSpPr>
          <p:cNvPr name="TextBox 14" id="14"/>
          <p:cNvSpPr txBox="true"/>
          <p:nvPr/>
        </p:nvSpPr>
        <p:spPr>
          <a:xfrm rot="0">
            <a:off x="2682770" y="5457302"/>
            <a:ext cx="5559345" cy="655955"/>
          </a:xfrm>
          <a:prstGeom prst="rect">
            <a:avLst/>
          </a:prstGeom>
        </p:spPr>
        <p:txBody>
          <a:bodyPr anchor="t" rtlCol="false" tIns="0" lIns="0" bIns="0" rIns="0">
            <a:spAutoFit/>
          </a:bodyPr>
          <a:lstStyle/>
          <a:p>
            <a:pPr algn="ctr">
              <a:lnSpc>
                <a:spcPts val="5320"/>
              </a:lnSpc>
              <a:spcBef>
                <a:spcPct val="0"/>
              </a:spcBef>
            </a:pPr>
            <a:r>
              <a:rPr lang="en-US" sz="3800">
                <a:solidFill>
                  <a:srgbClr val="3D455C"/>
                </a:solidFill>
                <a:latin typeface="Blanka"/>
                <a:ea typeface="Blanka"/>
                <a:cs typeface="Blanka"/>
                <a:sym typeface="Blanka"/>
              </a:rPr>
              <a:t>online game</a:t>
            </a:r>
          </a:p>
        </p:txBody>
      </p:sp>
      <p:sp>
        <p:nvSpPr>
          <p:cNvPr name="TextBox 15" id="15"/>
          <p:cNvSpPr txBox="true"/>
          <p:nvPr/>
        </p:nvSpPr>
        <p:spPr>
          <a:xfrm rot="0">
            <a:off x="2682770" y="6089015"/>
            <a:ext cx="5559345" cy="655955"/>
          </a:xfrm>
          <a:prstGeom prst="rect">
            <a:avLst/>
          </a:prstGeom>
        </p:spPr>
        <p:txBody>
          <a:bodyPr anchor="t" rtlCol="false" tIns="0" lIns="0" bIns="0" rIns="0">
            <a:spAutoFit/>
          </a:bodyPr>
          <a:lstStyle/>
          <a:p>
            <a:pPr algn="ctr">
              <a:lnSpc>
                <a:spcPts val="5320"/>
              </a:lnSpc>
              <a:spcBef>
                <a:spcPct val="0"/>
              </a:spcBef>
            </a:pPr>
            <a:r>
              <a:rPr lang="en-US" sz="3800">
                <a:solidFill>
                  <a:srgbClr val="3D455C"/>
                </a:solidFill>
                <a:latin typeface="Blanka"/>
                <a:ea typeface="Blanka"/>
                <a:cs typeface="Blanka"/>
                <a:sym typeface="Blanka"/>
              </a:rPr>
              <a:t>blind mode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D9D9D9"/>
        </a:solidFill>
      </p:bgPr>
    </p:bg>
    <p:spTree>
      <p:nvGrpSpPr>
        <p:cNvPr id="1" name=""/>
        <p:cNvGrpSpPr/>
        <p:nvPr/>
      </p:nvGrpSpPr>
      <p:grpSpPr>
        <a:xfrm>
          <a:off x="0" y="0"/>
          <a:ext cx="0" cy="0"/>
          <a:chOff x="0" y="0"/>
          <a:chExt cx="0" cy="0"/>
        </a:xfrm>
      </p:grpSpPr>
      <p:sp>
        <p:nvSpPr>
          <p:cNvPr name="Freeform 2" id="2"/>
          <p:cNvSpPr/>
          <p:nvPr/>
        </p:nvSpPr>
        <p:spPr>
          <a:xfrm flipH="false" flipV="false" rot="0">
            <a:off x="2286140" y="12678"/>
            <a:ext cx="13715721" cy="10274322"/>
          </a:xfrm>
          <a:custGeom>
            <a:avLst/>
            <a:gdLst/>
            <a:ahLst/>
            <a:cxnLst/>
            <a:rect r="r" b="b" t="t" l="l"/>
            <a:pathLst>
              <a:path h="10274322" w="13715721">
                <a:moveTo>
                  <a:pt x="0" y="0"/>
                </a:moveTo>
                <a:lnTo>
                  <a:pt x="13715720" y="0"/>
                </a:lnTo>
                <a:lnTo>
                  <a:pt x="13715720" y="10274322"/>
                </a:lnTo>
                <a:lnTo>
                  <a:pt x="0" y="10274322"/>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3598582" y="2879529"/>
            <a:ext cx="7315200" cy="1556143"/>
          </a:xfrm>
          <a:custGeom>
            <a:avLst/>
            <a:gdLst/>
            <a:ahLst/>
            <a:cxnLst/>
            <a:rect r="r" b="b" t="t" l="l"/>
            <a:pathLst>
              <a:path h="1556143" w="7315200">
                <a:moveTo>
                  <a:pt x="0" y="0"/>
                </a:moveTo>
                <a:lnTo>
                  <a:pt x="7315200" y="0"/>
                </a:lnTo>
                <a:lnTo>
                  <a:pt x="7315200" y="1556142"/>
                </a:lnTo>
                <a:lnTo>
                  <a:pt x="0" y="15561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8544230" y="1487690"/>
            <a:ext cx="2170748" cy="655955"/>
          </a:xfrm>
          <a:prstGeom prst="rect">
            <a:avLst/>
          </a:prstGeom>
        </p:spPr>
        <p:txBody>
          <a:bodyPr anchor="t" rtlCol="false" tIns="0" lIns="0" bIns="0" rIns="0">
            <a:spAutoFit/>
          </a:bodyPr>
          <a:lstStyle/>
          <a:p>
            <a:pPr algn="ctr">
              <a:lnSpc>
                <a:spcPts val="5320"/>
              </a:lnSpc>
              <a:spcBef>
                <a:spcPct val="0"/>
              </a:spcBef>
            </a:pPr>
            <a:r>
              <a:rPr lang="en-US" sz="3800">
                <a:solidFill>
                  <a:srgbClr val="000000"/>
                </a:solidFill>
                <a:latin typeface="Blanka"/>
                <a:ea typeface="Blanka"/>
                <a:cs typeface="Blanka"/>
                <a:sym typeface="Blanka"/>
              </a:rPr>
              <a:t>Scoring </a:t>
            </a:r>
          </a:p>
        </p:txBody>
      </p:sp>
      <p:sp>
        <p:nvSpPr>
          <p:cNvPr name="TextBox 5" id="5"/>
          <p:cNvSpPr txBox="true"/>
          <p:nvPr/>
        </p:nvSpPr>
        <p:spPr>
          <a:xfrm rot="0">
            <a:off x="4814802" y="3609975"/>
            <a:ext cx="9629604" cy="4287519"/>
          </a:xfrm>
          <a:prstGeom prst="rect">
            <a:avLst/>
          </a:prstGeom>
        </p:spPr>
        <p:txBody>
          <a:bodyPr anchor="t" rtlCol="false" tIns="0" lIns="0" bIns="0" rIns="0">
            <a:spAutoFit/>
          </a:bodyPr>
          <a:lstStyle/>
          <a:p>
            <a:pPr algn="ctr">
              <a:lnSpc>
                <a:spcPts val="3080"/>
              </a:lnSpc>
              <a:spcBef>
                <a:spcPct val="0"/>
              </a:spcBef>
            </a:pPr>
            <a:r>
              <a:rPr lang="en-US" sz="2200">
                <a:solidFill>
                  <a:srgbClr val="000000"/>
                </a:solidFill>
                <a:latin typeface="Farro"/>
                <a:ea typeface="Farro"/>
                <a:cs typeface="Farro"/>
                <a:sym typeface="Farro"/>
              </a:rPr>
              <a:t>The hero, born in Greece, begins his journey by defeating the local commander and their army. With the commander's fall, the guardian of the Book of that region is freed, and the local festival is revived. He then progresses to the next region, repeating the process of battling commanders and liberating the guardians, restoring festivals along the way. Once all regional commanders are defeated, he faces the villain, with the guardians of the books aiding him in the final battle. During the fight, he can summon any of the freed guardians to aid in taking down the villain. If he dies while battling the commanders, the regions he has freed remain liberated. However, if he fails against the main villain, he must start his journey anew.</a:t>
            </a:r>
          </a:p>
        </p:txBody>
      </p:sp>
      <p:sp>
        <p:nvSpPr>
          <p:cNvPr name="Freeform 6" id="6"/>
          <p:cNvSpPr/>
          <p:nvPr/>
        </p:nvSpPr>
        <p:spPr>
          <a:xfrm flipH="false" flipV="false" rot="0">
            <a:off x="-260495" y="4923692"/>
            <a:ext cx="5525466" cy="5947605"/>
          </a:xfrm>
          <a:custGeom>
            <a:avLst/>
            <a:gdLst/>
            <a:ahLst/>
            <a:cxnLst/>
            <a:rect r="r" b="b" t="t" l="l"/>
            <a:pathLst>
              <a:path h="5947605" w="5525466">
                <a:moveTo>
                  <a:pt x="0" y="0"/>
                </a:moveTo>
                <a:lnTo>
                  <a:pt x="5525466" y="0"/>
                </a:lnTo>
                <a:lnTo>
                  <a:pt x="5525466" y="5947605"/>
                </a:lnTo>
                <a:lnTo>
                  <a:pt x="0" y="5947605"/>
                </a:lnTo>
                <a:lnTo>
                  <a:pt x="0" y="0"/>
                </a:lnTo>
                <a:close/>
              </a:path>
            </a:pathLst>
          </a:custGeom>
          <a:blipFill>
            <a:blip r:embed="rId6"/>
            <a:stretch>
              <a:fillRect l="-3819" t="0" r="-3819"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D9D9D9"/>
        </a:solidFill>
      </p:bgPr>
    </p:bg>
    <p:spTree>
      <p:nvGrpSpPr>
        <p:cNvPr id="1" name=""/>
        <p:cNvGrpSpPr/>
        <p:nvPr/>
      </p:nvGrpSpPr>
      <p:grpSpPr>
        <a:xfrm>
          <a:off x="0" y="0"/>
          <a:ext cx="0" cy="0"/>
          <a:chOff x="0" y="0"/>
          <a:chExt cx="0" cy="0"/>
        </a:xfrm>
      </p:grpSpPr>
      <p:sp>
        <p:nvSpPr>
          <p:cNvPr name="Freeform 2" id="2"/>
          <p:cNvSpPr/>
          <p:nvPr/>
        </p:nvSpPr>
        <p:spPr>
          <a:xfrm flipH="false" flipV="false" rot="0">
            <a:off x="2524265" y="12678"/>
            <a:ext cx="13715721" cy="10274322"/>
          </a:xfrm>
          <a:custGeom>
            <a:avLst/>
            <a:gdLst/>
            <a:ahLst/>
            <a:cxnLst/>
            <a:rect r="r" b="b" t="t" l="l"/>
            <a:pathLst>
              <a:path h="10274322" w="13715721">
                <a:moveTo>
                  <a:pt x="0" y="0"/>
                </a:moveTo>
                <a:lnTo>
                  <a:pt x="13715720" y="0"/>
                </a:lnTo>
                <a:lnTo>
                  <a:pt x="13715720" y="10274322"/>
                </a:lnTo>
                <a:lnTo>
                  <a:pt x="0" y="102743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400000">
            <a:off x="13601700" y="3645342"/>
            <a:ext cx="7315200" cy="1556143"/>
          </a:xfrm>
          <a:custGeom>
            <a:avLst/>
            <a:gdLst/>
            <a:ahLst/>
            <a:cxnLst/>
            <a:rect r="r" b="b" t="t" l="l"/>
            <a:pathLst>
              <a:path h="1556143" w="7315200">
                <a:moveTo>
                  <a:pt x="0" y="1556143"/>
                </a:moveTo>
                <a:lnTo>
                  <a:pt x="7315200" y="1556143"/>
                </a:lnTo>
                <a:lnTo>
                  <a:pt x="7315200" y="0"/>
                </a:lnTo>
                <a:lnTo>
                  <a:pt x="0" y="0"/>
                </a:lnTo>
                <a:lnTo>
                  <a:pt x="0" y="1556143"/>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060293" y="2821140"/>
            <a:ext cx="11239154" cy="5716832"/>
          </a:xfrm>
          <a:prstGeom prst="rect">
            <a:avLst/>
          </a:prstGeom>
        </p:spPr>
        <p:txBody>
          <a:bodyPr anchor="t" rtlCol="false" tIns="0" lIns="0" bIns="0" rIns="0">
            <a:spAutoFit/>
          </a:bodyPr>
          <a:lstStyle/>
          <a:p>
            <a:pPr algn="l">
              <a:lnSpc>
                <a:spcPts val="4128"/>
              </a:lnSpc>
              <a:spcBef>
                <a:spcPct val="0"/>
              </a:spcBef>
            </a:pPr>
            <a:r>
              <a:rPr lang="en-US" sz="2949">
                <a:solidFill>
                  <a:srgbClr val="000000"/>
                </a:solidFill>
                <a:latin typeface="Farro"/>
                <a:ea typeface="Farro"/>
                <a:cs typeface="Farro"/>
                <a:sym typeface="Farro"/>
              </a:rPr>
              <a:t>Including a "Blind Mode" in our game could make it more accessible to people who are visually impaired or blind, offering a more inclusive experience. </a:t>
            </a:r>
          </a:p>
          <a:p>
            <a:pPr algn="l">
              <a:lnSpc>
                <a:spcPts val="4128"/>
              </a:lnSpc>
              <a:spcBef>
                <a:spcPct val="0"/>
              </a:spcBef>
            </a:pPr>
            <a:r>
              <a:rPr lang="en-US" sz="2949">
                <a:solidFill>
                  <a:srgbClr val="000000"/>
                </a:solidFill>
                <a:latin typeface="Farro"/>
                <a:ea typeface="Farro"/>
                <a:cs typeface="Farro"/>
                <a:sym typeface="Farro"/>
              </a:rPr>
              <a:t>1. Text-to-Speech (TTS)</a:t>
            </a:r>
          </a:p>
          <a:p>
            <a:pPr algn="l">
              <a:lnSpc>
                <a:spcPts val="4128"/>
              </a:lnSpc>
              <a:spcBef>
                <a:spcPct val="0"/>
              </a:spcBef>
            </a:pPr>
            <a:r>
              <a:rPr lang="en-US" sz="2949">
                <a:solidFill>
                  <a:srgbClr val="000000"/>
                </a:solidFill>
                <a:latin typeface="Farro"/>
                <a:ea typeface="Farro"/>
                <a:cs typeface="Farro"/>
                <a:sym typeface="Farro"/>
              </a:rPr>
              <a:t>2. Audio Cues for Navigation</a:t>
            </a:r>
          </a:p>
          <a:p>
            <a:pPr algn="l">
              <a:lnSpc>
                <a:spcPts val="4128"/>
              </a:lnSpc>
              <a:spcBef>
                <a:spcPct val="0"/>
              </a:spcBef>
            </a:pPr>
            <a:r>
              <a:rPr lang="en-US" sz="2949">
                <a:solidFill>
                  <a:srgbClr val="000000"/>
                </a:solidFill>
                <a:latin typeface="Farro"/>
                <a:ea typeface="Farro"/>
                <a:cs typeface="Farro"/>
                <a:sym typeface="Farro"/>
              </a:rPr>
              <a:t>3. Haptic Feedback</a:t>
            </a:r>
          </a:p>
          <a:p>
            <a:pPr algn="l">
              <a:lnSpc>
                <a:spcPts val="4128"/>
              </a:lnSpc>
              <a:spcBef>
                <a:spcPct val="0"/>
              </a:spcBef>
            </a:pPr>
            <a:r>
              <a:rPr lang="en-US" sz="2949">
                <a:solidFill>
                  <a:srgbClr val="000000"/>
                </a:solidFill>
                <a:latin typeface="Farro"/>
                <a:ea typeface="Farro"/>
                <a:cs typeface="Farro"/>
                <a:sym typeface="Farro"/>
              </a:rPr>
              <a:t>4. Voice Commands or Controller Support</a:t>
            </a:r>
          </a:p>
          <a:p>
            <a:pPr algn="l">
              <a:lnSpc>
                <a:spcPts val="4128"/>
              </a:lnSpc>
              <a:spcBef>
                <a:spcPct val="0"/>
              </a:spcBef>
            </a:pPr>
            <a:r>
              <a:rPr lang="en-US" sz="2949">
                <a:solidFill>
                  <a:srgbClr val="000000"/>
                </a:solidFill>
                <a:latin typeface="Farro"/>
                <a:ea typeface="Farro"/>
                <a:cs typeface="Farro"/>
                <a:sym typeface="Farro"/>
              </a:rPr>
              <a:t> 5. Clear Audio Feedback for UI Elements</a:t>
            </a:r>
          </a:p>
          <a:p>
            <a:pPr algn="l">
              <a:lnSpc>
                <a:spcPts val="4128"/>
              </a:lnSpc>
              <a:spcBef>
                <a:spcPct val="0"/>
              </a:spcBef>
            </a:pPr>
            <a:r>
              <a:rPr lang="en-US" sz="2949">
                <a:solidFill>
                  <a:srgbClr val="000000"/>
                </a:solidFill>
                <a:latin typeface="Farro"/>
                <a:ea typeface="Farro"/>
                <a:cs typeface="Farro"/>
                <a:sym typeface="Farro"/>
              </a:rPr>
              <a:t> </a:t>
            </a:r>
          </a:p>
          <a:p>
            <a:pPr algn="l">
              <a:lnSpc>
                <a:spcPts val="4128"/>
              </a:lnSpc>
              <a:spcBef>
                <a:spcPct val="0"/>
              </a:spcBef>
            </a:pPr>
            <a:r>
              <a:rPr lang="en-US" sz="2949">
                <a:solidFill>
                  <a:srgbClr val="000000"/>
                </a:solidFill>
                <a:latin typeface="Farro"/>
                <a:ea typeface="Farro"/>
                <a:cs typeface="Farro"/>
                <a:sym typeface="Farro"/>
              </a:rPr>
              <a:t>  </a:t>
            </a:r>
          </a:p>
          <a:p>
            <a:pPr algn="l">
              <a:lnSpc>
                <a:spcPts val="4128"/>
              </a:lnSpc>
              <a:spcBef>
                <a:spcPct val="0"/>
              </a:spcBef>
            </a:pPr>
            <a:r>
              <a:rPr lang="en-US" sz="2949">
                <a:solidFill>
                  <a:srgbClr val="000000"/>
                </a:solidFill>
                <a:latin typeface="Farro"/>
                <a:ea typeface="Farro"/>
                <a:cs typeface="Farro"/>
                <a:sym typeface="Farro"/>
              </a:rPr>
              <a:t> </a:t>
            </a:r>
          </a:p>
        </p:txBody>
      </p:sp>
      <p:sp>
        <p:nvSpPr>
          <p:cNvPr name="Freeform 5" id="5"/>
          <p:cNvSpPr/>
          <p:nvPr/>
        </p:nvSpPr>
        <p:spPr>
          <a:xfrm flipH="false" flipV="false" rot="0">
            <a:off x="-2146503" y="4177814"/>
            <a:ext cx="6350406" cy="6835570"/>
          </a:xfrm>
          <a:custGeom>
            <a:avLst/>
            <a:gdLst/>
            <a:ahLst/>
            <a:cxnLst/>
            <a:rect r="r" b="b" t="t" l="l"/>
            <a:pathLst>
              <a:path h="6835570" w="6350406">
                <a:moveTo>
                  <a:pt x="0" y="0"/>
                </a:moveTo>
                <a:lnTo>
                  <a:pt x="6350406" y="0"/>
                </a:lnTo>
                <a:lnTo>
                  <a:pt x="6350406" y="6835570"/>
                </a:lnTo>
                <a:lnTo>
                  <a:pt x="0" y="6835570"/>
                </a:lnTo>
                <a:lnTo>
                  <a:pt x="0" y="0"/>
                </a:lnTo>
                <a:close/>
              </a:path>
            </a:pathLst>
          </a:custGeom>
          <a:blipFill>
            <a:blip r:embed="rId6"/>
            <a:stretch>
              <a:fillRect l="-3819" t="0" r="-3819" b="0"/>
            </a:stretch>
          </a:blipFill>
        </p:spPr>
      </p:sp>
      <p:sp>
        <p:nvSpPr>
          <p:cNvPr name="Freeform 6" id="6"/>
          <p:cNvSpPr/>
          <p:nvPr/>
        </p:nvSpPr>
        <p:spPr>
          <a:xfrm flipH="false" flipV="false" rot="0">
            <a:off x="15299447" y="8766758"/>
            <a:ext cx="2988553" cy="1520242"/>
          </a:xfrm>
          <a:custGeom>
            <a:avLst/>
            <a:gdLst/>
            <a:ahLst/>
            <a:cxnLst/>
            <a:rect r="r" b="b" t="t" l="l"/>
            <a:pathLst>
              <a:path h="1520242" w="2988553">
                <a:moveTo>
                  <a:pt x="0" y="0"/>
                </a:moveTo>
                <a:lnTo>
                  <a:pt x="2988553" y="0"/>
                </a:lnTo>
                <a:lnTo>
                  <a:pt x="2988553" y="1520242"/>
                </a:lnTo>
                <a:lnTo>
                  <a:pt x="0" y="1520242"/>
                </a:lnTo>
                <a:lnTo>
                  <a:pt x="0" y="0"/>
                </a:lnTo>
                <a:close/>
              </a:path>
            </a:pathLst>
          </a:custGeom>
          <a:blipFill>
            <a:blip r:embed="rId7">
              <a:alphaModFix amt="95000"/>
            </a:blip>
            <a:stretch>
              <a:fillRect l="0" t="-18834" r="0" b="-16808"/>
            </a:stretch>
          </a:blipFill>
          <a:ln w="76200" cap="sq">
            <a:solidFill>
              <a:srgbClr val="000000">
                <a:alpha val="94902"/>
              </a:srgbClr>
            </a:solidFill>
            <a:prstDash val="solid"/>
            <a:miter/>
          </a:ln>
        </p:spPr>
      </p:sp>
      <p:sp>
        <p:nvSpPr>
          <p:cNvPr name="TextBox 7" id="7"/>
          <p:cNvSpPr txBox="true"/>
          <p:nvPr/>
        </p:nvSpPr>
        <p:spPr>
          <a:xfrm rot="0">
            <a:off x="7729240" y="1316917"/>
            <a:ext cx="2829520" cy="655955"/>
          </a:xfrm>
          <a:prstGeom prst="rect">
            <a:avLst/>
          </a:prstGeom>
        </p:spPr>
        <p:txBody>
          <a:bodyPr anchor="t" rtlCol="false" tIns="0" lIns="0" bIns="0" rIns="0">
            <a:spAutoFit/>
          </a:bodyPr>
          <a:lstStyle/>
          <a:p>
            <a:pPr algn="ctr">
              <a:lnSpc>
                <a:spcPts val="5320"/>
              </a:lnSpc>
              <a:spcBef>
                <a:spcPct val="0"/>
              </a:spcBef>
            </a:pPr>
            <a:r>
              <a:rPr lang="en-US" sz="3800">
                <a:solidFill>
                  <a:srgbClr val="000000"/>
                </a:solidFill>
                <a:latin typeface="Blanka"/>
                <a:ea typeface="Blanka"/>
                <a:cs typeface="Blanka"/>
                <a:sym typeface="Blanka"/>
              </a:rPr>
              <a:t>blind mode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DAGXRy1tm8o</dc:identifier>
  <dcterms:modified xsi:type="dcterms:W3CDTF">2011-08-01T06:04:30Z</dcterms:modified>
  <cp:revision>1</cp:revision>
  <dc:title>Ikaros</dc:title>
</cp:coreProperties>
</file>